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8" r:id="rId30"/>
    <p:sldId id="299" r:id="rId31"/>
    <p:sldId id="300" r:id="rId32"/>
    <p:sldId id="297" r:id="rId33"/>
    <p:sldId id="285" r:id="rId34"/>
    <p:sldId id="267" r:id="rId35"/>
    <p:sldId id="268" r:id="rId3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832"/>
    <p:restoredTop sz="94684"/>
  </p:normalViewPr>
  <p:slideViewPr>
    <p:cSldViewPr snapToGrid="0" snapToObjects="1">
      <p:cViewPr varScale="1">
        <p:scale>
          <a:sx n="69" d="100"/>
          <a:sy n="69" d="100"/>
        </p:scale>
        <p:origin x="224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0113A-7CBD-F74E-BF79-40B52F50FC9F}" type="datetimeFigureOut">
              <a:rPr kumimoji="1" lang="zh-TW" altLang="en-US" smtClean="0"/>
              <a:t>2018/3/21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8559-9251-E341-AB89-2A18513DD03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3902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0113A-7CBD-F74E-BF79-40B52F50FC9F}" type="datetimeFigureOut">
              <a:rPr kumimoji="1" lang="zh-TW" altLang="en-US" smtClean="0"/>
              <a:t>2018/3/21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8559-9251-E341-AB89-2A18513DD03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75288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0113A-7CBD-F74E-BF79-40B52F50FC9F}" type="datetimeFigureOut">
              <a:rPr kumimoji="1" lang="zh-TW" altLang="en-US" smtClean="0"/>
              <a:t>2018/3/21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8559-9251-E341-AB89-2A18513DD03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87521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0113A-7CBD-F74E-BF79-40B52F50FC9F}" type="datetimeFigureOut">
              <a:rPr kumimoji="1" lang="zh-TW" altLang="en-US" smtClean="0"/>
              <a:t>2018/3/21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8559-9251-E341-AB89-2A18513DD03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7446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0113A-7CBD-F74E-BF79-40B52F50FC9F}" type="datetimeFigureOut">
              <a:rPr kumimoji="1" lang="zh-TW" altLang="en-US" smtClean="0"/>
              <a:t>2018/3/21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8559-9251-E341-AB89-2A18513DD03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13862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0113A-7CBD-F74E-BF79-40B52F50FC9F}" type="datetimeFigureOut">
              <a:rPr kumimoji="1" lang="zh-TW" altLang="en-US" smtClean="0"/>
              <a:t>2018/3/21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8559-9251-E341-AB89-2A18513DD03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6651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0113A-7CBD-F74E-BF79-40B52F50FC9F}" type="datetimeFigureOut">
              <a:rPr kumimoji="1" lang="zh-TW" altLang="en-US" smtClean="0"/>
              <a:t>2018/3/21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8559-9251-E341-AB89-2A18513DD03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3084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0113A-7CBD-F74E-BF79-40B52F50FC9F}" type="datetimeFigureOut">
              <a:rPr kumimoji="1" lang="zh-TW" altLang="en-US" smtClean="0"/>
              <a:t>2018/3/21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8559-9251-E341-AB89-2A18513DD03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32573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0113A-7CBD-F74E-BF79-40B52F50FC9F}" type="datetimeFigureOut">
              <a:rPr kumimoji="1" lang="zh-TW" altLang="en-US" smtClean="0"/>
              <a:t>2018/3/21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8559-9251-E341-AB89-2A18513DD03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33488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0113A-7CBD-F74E-BF79-40B52F50FC9F}" type="datetimeFigureOut">
              <a:rPr kumimoji="1" lang="zh-TW" altLang="en-US" smtClean="0"/>
              <a:t>2018/3/21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8559-9251-E341-AB89-2A18513DD03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77827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0113A-7CBD-F74E-BF79-40B52F50FC9F}" type="datetimeFigureOut">
              <a:rPr kumimoji="1" lang="zh-TW" altLang="en-US" smtClean="0"/>
              <a:t>2018/3/21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8559-9251-E341-AB89-2A18513DD03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11122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0113A-7CBD-F74E-BF79-40B52F50FC9F}" type="datetimeFigureOut">
              <a:rPr kumimoji="1" lang="zh-TW" altLang="en-US" smtClean="0"/>
              <a:t>2018/3/21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08559-9251-E341-AB89-2A18513DD03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25656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jbox.dk/sanos/source/lib/stdio.c.html" TargetMode="External"/><Relationship Id="rId3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zh.wikipedia.org/wiki/&#26446;&#27931;&#20811;" TargetMode="External"/><Relationship Id="rId3" Type="http://schemas.openxmlformats.org/officeDocument/2006/relationships/image" Target="../media/image11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 smtClean="0"/>
              <a:t>MIS132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Lecture</a:t>
            </a:r>
            <a:r>
              <a:rPr kumimoji="1" lang="zh-TW" altLang="en-US" dirty="0" smtClean="0"/>
              <a:t> </a:t>
            </a:r>
            <a:r>
              <a:rPr kumimoji="1" lang="en-US" altLang="zh-TW" dirty="0"/>
              <a:t>3</a:t>
            </a: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 smtClean="0"/>
              <a:t>程式設計實習課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53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4000" dirty="0" smtClean="0"/>
              <a:t>相對路徑 </a:t>
            </a:r>
            <a:r>
              <a:rPr kumimoji="1" lang="en-US" altLang="zh-TW" sz="4000" dirty="0"/>
              <a:t>r</a:t>
            </a:r>
            <a:r>
              <a:rPr kumimoji="1" lang="en-US" altLang="zh-TW" sz="4000" dirty="0" smtClean="0"/>
              <a:t>elative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path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vs</a:t>
            </a:r>
            <a:r>
              <a:rPr kumimoji="1" lang="zh-TW" altLang="en-US" sz="4000" dirty="0" smtClean="0"/>
              <a:t> 絕對路徑 </a:t>
            </a:r>
            <a:r>
              <a:rPr kumimoji="1" lang="en-US" altLang="zh-TW" sz="4000" dirty="0" smtClean="0"/>
              <a:t>absolute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path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zh-TW" altLang="en-US" dirty="0" smtClean="0"/>
              <a:t>將路徑想成是一道道的任意門，能夠帶你遨遊截然不同的世界</a:t>
            </a:r>
            <a:endParaRPr kumimoji="1" lang="en-US" altLang="zh-TW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zh-TW" altLang="en-US" dirty="0" smtClean="0"/>
              <a:t>所以一個系統的路徑是長像下面這樣的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4241800"/>
            <a:ext cx="663819" cy="1296659"/>
          </a:xfrm>
          <a:prstGeom prst="rect">
            <a:avLst/>
          </a:prstGeom>
        </p:spPr>
      </p:pic>
      <p:cxnSp>
        <p:nvCxnSpPr>
          <p:cNvPr id="9" name="曲線接點 8"/>
          <p:cNvCxnSpPr>
            <a:stCxn id="5" idx="3"/>
          </p:cNvCxnSpPr>
          <p:nvPr/>
        </p:nvCxnSpPr>
        <p:spPr>
          <a:xfrm flipV="1">
            <a:off x="2276719" y="3860800"/>
            <a:ext cx="1253881" cy="1029330"/>
          </a:xfrm>
          <a:prstGeom prst="curved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曲線接點 9"/>
          <p:cNvCxnSpPr>
            <a:stCxn id="5" idx="3"/>
          </p:cNvCxnSpPr>
          <p:nvPr/>
        </p:nvCxnSpPr>
        <p:spPr>
          <a:xfrm>
            <a:off x="2276719" y="4890130"/>
            <a:ext cx="1606680" cy="1421770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曲線接點 12"/>
          <p:cNvCxnSpPr>
            <a:stCxn id="5" idx="3"/>
          </p:cNvCxnSpPr>
          <p:nvPr/>
        </p:nvCxnSpPr>
        <p:spPr>
          <a:xfrm>
            <a:off x="2276719" y="4890130"/>
            <a:ext cx="1586154" cy="502984"/>
          </a:xfrm>
          <a:prstGeom prst="curvedConnector3">
            <a:avLst>
              <a:gd name="adj1" fmla="val 52353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/>
          <p:cNvCxnSpPr>
            <a:stCxn id="5" idx="3"/>
          </p:cNvCxnSpPr>
          <p:nvPr/>
        </p:nvCxnSpPr>
        <p:spPr>
          <a:xfrm flipV="1">
            <a:off x="2276719" y="4620945"/>
            <a:ext cx="2332603" cy="2691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490" y="2943286"/>
            <a:ext cx="663819" cy="1296659"/>
          </a:xfrm>
          <a:prstGeom prst="rect">
            <a:avLst/>
          </a:prstGeom>
        </p:spPr>
      </p:pic>
      <p:sp>
        <p:nvSpPr>
          <p:cNvPr id="26" name="文字方塊 25"/>
          <p:cNvSpPr txBox="1"/>
          <p:nvPr/>
        </p:nvSpPr>
        <p:spPr>
          <a:xfrm>
            <a:off x="1412971" y="5580700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 smtClean="0"/>
          </a:p>
          <a:p>
            <a:pPr algn="ctr"/>
            <a:r>
              <a:rPr kumimoji="1" lang="en-US" altLang="zh-TW" dirty="0" smtClean="0"/>
              <a:t>home</a:t>
            </a:r>
            <a:endParaRPr kumimoji="1"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4120687" y="3326558"/>
            <a:ext cx="904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 smtClean="0"/>
          </a:p>
          <a:p>
            <a:pPr algn="ctr"/>
            <a:r>
              <a:rPr kumimoji="1" lang="en-US" altLang="zh-TW" dirty="0" err="1" smtClean="0"/>
              <a:t>hadoop</a:t>
            </a:r>
            <a:endParaRPr kumimoji="1" lang="zh-TW" altLang="en-US" dirty="0"/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595" y="3972761"/>
            <a:ext cx="663819" cy="1296659"/>
          </a:xfrm>
          <a:prstGeom prst="rect">
            <a:avLst/>
          </a:prstGeom>
        </p:spPr>
      </p:pic>
      <p:sp>
        <p:nvSpPr>
          <p:cNvPr id="30" name="文字方塊 29"/>
          <p:cNvSpPr txBox="1"/>
          <p:nvPr/>
        </p:nvSpPr>
        <p:spPr>
          <a:xfrm>
            <a:off x="5280792" y="4356033"/>
            <a:ext cx="904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 smtClean="0"/>
          </a:p>
          <a:p>
            <a:pPr algn="ctr"/>
            <a:r>
              <a:rPr kumimoji="1" lang="en-US" altLang="zh-TW" dirty="0" err="1" smtClean="0"/>
              <a:t>bowen</a:t>
            </a:r>
            <a:endParaRPr kumimoji="1" lang="zh-TW" altLang="en-US" dirty="0"/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702" y="4835751"/>
            <a:ext cx="463376" cy="905127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147" y="5804853"/>
            <a:ext cx="534323" cy="1043710"/>
          </a:xfrm>
          <a:prstGeom prst="rect">
            <a:avLst/>
          </a:prstGeom>
        </p:spPr>
      </p:pic>
      <p:sp>
        <p:nvSpPr>
          <p:cNvPr id="34" name="文字方塊 33"/>
          <p:cNvSpPr txBox="1"/>
          <p:nvPr/>
        </p:nvSpPr>
        <p:spPr>
          <a:xfrm>
            <a:off x="4370157" y="5126534"/>
            <a:ext cx="904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 smtClean="0"/>
          </a:p>
          <a:p>
            <a:pPr algn="ctr"/>
            <a:r>
              <a:rPr kumimoji="1" lang="en-US" altLang="zh-TW" dirty="0" smtClean="0"/>
              <a:t>rex</a:t>
            </a:r>
            <a:endParaRPr kumimoji="1" lang="zh-TW" altLang="en-US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4391929" y="5950737"/>
            <a:ext cx="904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 smtClean="0"/>
          </a:p>
          <a:p>
            <a:pPr algn="ctr"/>
            <a:r>
              <a:rPr kumimoji="1" lang="en-US" altLang="zh-TW" dirty="0" smtClean="0"/>
              <a:t>yucca</a:t>
            </a:r>
            <a:endParaRPr kumimoji="1" lang="zh-TW" altLang="en-US" dirty="0"/>
          </a:p>
        </p:txBody>
      </p:sp>
      <p:cxnSp>
        <p:nvCxnSpPr>
          <p:cNvPr id="36" name="曲線接點 35"/>
          <p:cNvCxnSpPr>
            <a:stCxn id="30" idx="3"/>
          </p:cNvCxnSpPr>
          <p:nvPr/>
        </p:nvCxnSpPr>
        <p:spPr>
          <a:xfrm flipV="1">
            <a:off x="6185207" y="3259689"/>
            <a:ext cx="1988409" cy="141951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圖片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653" y="2689774"/>
            <a:ext cx="663819" cy="1296659"/>
          </a:xfrm>
          <a:prstGeom prst="rect">
            <a:avLst/>
          </a:prstGeom>
        </p:spPr>
      </p:pic>
      <p:sp>
        <p:nvSpPr>
          <p:cNvPr id="40" name="文字方塊 39"/>
          <p:cNvSpPr txBox="1"/>
          <p:nvPr/>
        </p:nvSpPr>
        <p:spPr>
          <a:xfrm>
            <a:off x="8738639" y="2961947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/>
          </a:p>
          <a:p>
            <a:pPr algn="ctr"/>
            <a:r>
              <a:rPr kumimoji="1" lang="en-US" altLang="zh-TW" dirty="0" smtClean="0"/>
              <a:t>folder1</a:t>
            </a:r>
          </a:p>
        </p:txBody>
      </p:sp>
      <p:cxnSp>
        <p:nvCxnSpPr>
          <p:cNvPr id="41" name="直線箭頭接點 40"/>
          <p:cNvCxnSpPr>
            <a:stCxn id="30" idx="3"/>
          </p:cNvCxnSpPr>
          <p:nvPr/>
        </p:nvCxnSpPr>
        <p:spPr>
          <a:xfrm flipV="1">
            <a:off x="6185207" y="4375465"/>
            <a:ext cx="3201389" cy="3037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圖片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071" y="3624866"/>
            <a:ext cx="663819" cy="1296659"/>
          </a:xfrm>
          <a:prstGeom prst="rect">
            <a:avLst/>
          </a:prstGeom>
        </p:spPr>
      </p:pic>
      <p:sp>
        <p:nvSpPr>
          <p:cNvPr id="45" name="文字方塊 44"/>
          <p:cNvSpPr txBox="1"/>
          <p:nvPr/>
        </p:nvSpPr>
        <p:spPr>
          <a:xfrm>
            <a:off x="9918057" y="3897039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/>
          </a:p>
          <a:p>
            <a:pPr algn="ctr"/>
            <a:r>
              <a:rPr kumimoji="1" lang="en-US" altLang="zh-TW" dirty="0" smtClean="0"/>
              <a:t>folder2</a:t>
            </a:r>
          </a:p>
        </p:txBody>
      </p:sp>
      <p:cxnSp>
        <p:nvCxnSpPr>
          <p:cNvPr id="46" name="曲線接點 45"/>
          <p:cNvCxnSpPr>
            <a:stCxn id="30" idx="3"/>
          </p:cNvCxnSpPr>
          <p:nvPr/>
        </p:nvCxnSpPr>
        <p:spPr>
          <a:xfrm>
            <a:off x="6185207" y="4679199"/>
            <a:ext cx="1428985" cy="1025792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7763768" y="5373815"/>
            <a:ext cx="476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mr-IN" altLang="zh-TW" sz="3200" b="1" dirty="0" smtClean="0"/>
              <a:t>…</a:t>
            </a:r>
            <a:endParaRPr kumimoji="1" lang="en-US" altLang="zh-TW" sz="3200" b="1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929" y="3848344"/>
            <a:ext cx="1874677" cy="1874677"/>
          </a:xfrm>
          <a:prstGeom prst="rect">
            <a:avLst/>
          </a:prstGeom>
        </p:spPr>
      </p:pic>
      <p:sp>
        <p:nvSpPr>
          <p:cNvPr id="6" name="圓角矩形圖說文字 5"/>
          <p:cNvSpPr/>
          <p:nvPr/>
        </p:nvSpPr>
        <p:spPr>
          <a:xfrm>
            <a:off x="6233397" y="4772948"/>
            <a:ext cx="4451977" cy="1958433"/>
          </a:xfrm>
          <a:prstGeom prst="wedgeRoundRectCallout">
            <a:avLst>
              <a:gd name="adj1" fmla="val -66941"/>
              <a:gd name="adj2" fmla="val -32787"/>
              <a:gd name="adj3" fmla="val 16667"/>
            </a:avLst>
          </a:prstGeom>
          <a:solidFill>
            <a:schemeClr val="bg1">
              <a:lumMod val="95000"/>
              <a:alpha val="92000"/>
            </a:schemeClr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dirty="0" smtClean="0">
                <a:solidFill>
                  <a:schemeClr val="tx1"/>
                </a:solidFill>
              </a:rPr>
              <a:t>小叮噹目前位在任意門</a:t>
            </a:r>
            <a:r>
              <a:rPr kumimoji="1" lang="en-US" altLang="zh-TW" sz="2000" dirty="0" smtClean="0">
                <a:solidFill>
                  <a:schemeClr val="tx1"/>
                </a:solidFill>
              </a:rPr>
              <a:t>(</a:t>
            </a:r>
            <a:r>
              <a:rPr kumimoji="1" lang="zh-TW" altLang="en-US" sz="2000" dirty="0" smtClean="0">
                <a:solidFill>
                  <a:schemeClr val="tx1"/>
                </a:solidFill>
              </a:rPr>
              <a:t>路徑</a:t>
            </a:r>
            <a:r>
              <a:rPr kumimoji="1" lang="en-US" altLang="zh-TW" sz="2000" dirty="0" smtClean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kumimoji="1" lang="en-US" altLang="zh-TW" sz="2000" dirty="0" smtClean="0">
                <a:solidFill>
                  <a:schemeClr val="tx1"/>
                </a:solidFill>
              </a:rPr>
              <a:t>/home/</a:t>
            </a:r>
            <a:r>
              <a:rPr kumimoji="1" lang="en-US" altLang="zh-TW" sz="2000" dirty="0" err="1" smtClean="0">
                <a:solidFill>
                  <a:schemeClr val="tx1"/>
                </a:solidFill>
              </a:rPr>
              <a:t>bowen</a:t>
            </a:r>
            <a:r>
              <a:rPr kumimoji="1" lang="en-US" altLang="zh-TW" sz="2000" dirty="0" smtClean="0">
                <a:solidFill>
                  <a:schemeClr val="tx1"/>
                </a:solidFill>
              </a:rPr>
              <a:t>/folder1</a:t>
            </a:r>
          </a:p>
          <a:p>
            <a:pPr marL="342900" indent="-342900">
              <a:buFont typeface="Arial" charset="0"/>
              <a:buChar char="•"/>
            </a:pPr>
            <a:r>
              <a:rPr kumimoji="1" lang="zh-TW" altLang="en-US" sz="1600" b="1" dirty="0" smtClean="0">
                <a:solidFill>
                  <a:schemeClr val="tx1"/>
                </a:solidFill>
              </a:rPr>
              <a:t>小叮噹說：我目前抵達任意門 </a:t>
            </a:r>
            <a:r>
              <a:rPr kumimoji="1" lang="en-US" altLang="zh-TW" sz="1600" b="1" dirty="0" smtClean="0">
                <a:solidFill>
                  <a:schemeClr val="tx1"/>
                </a:solidFill>
              </a:rPr>
              <a:t>/home/</a:t>
            </a:r>
            <a:r>
              <a:rPr kumimoji="1" lang="en-US" altLang="zh-TW" sz="1600" b="1" dirty="0" err="1" smtClean="0">
                <a:solidFill>
                  <a:schemeClr val="tx1"/>
                </a:solidFill>
              </a:rPr>
              <a:t>bowen</a:t>
            </a:r>
            <a:r>
              <a:rPr kumimoji="1" lang="en-US" altLang="zh-TW" sz="1600" b="1" dirty="0" smtClean="0">
                <a:solidFill>
                  <a:schemeClr val="tx1"/>
                </a:solidFill>
              </a:rPr>
              <a:t>/folder1</a:t>
            </a:r>
            <a:r>
              <a:rPr kumimoji="1" lang="zh-TW" altLang="en-US" sz="1600" b="1" dirty="0" smtClean="0">
                <a:solidFill>
                  <a:schemeClr val="tx1"/>
                </a:solidFill>
              </a:rPr>
              <a:t> 了</a:t>
            </a:r>
            <a:endParaRPr kumimoji="1" lang="en-US" altLang="zh-TW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07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L 0.1194 -0.022 C 0.13919 -0.02593 0.11367 -0.00463 0.1194 -0.02454 C 0.125 -0.04468 0.1418 -0.11181 0.153 -0.14167 C 0.16432 -0.17153 0.1711 -0.19375 0.18672 -0.20417 C 0.20222 -0.21482 0.22435 -0.2095 0.24649 -0.20417 " pathEditMode="relative" rAng="0" ptsTypes="AAA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18" y="-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4000" dirty="0" smtClean="0"/>
              <a:t>相對路徑 </a:t>
            </a:r>
            <a:r>
              <a:rPr kumimoji="1" lang="en-US" altLang="zh-TW" sz="4000" dirty="0"/>
              <a:t>r</a:t>
            </a:r>
            <a:r>
              <a:rPr kumimoji="1" lang="en-US" altLang="zh-TW" sz="4000" dirty="0" smtClean="0"/>
              <a:t>elative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path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vs</a:t>
            </a:r>
            <a:r>
              <a:rPr kumimoji="1" lang="zh-TW" altLang="en-US" sz="4000" dirty="0" smtClean="0"/>
              <a:t> 絕對路徑 </a:t>
            </a:r>
            <a:r>
              <a:rPr kumimoji="1" lang="en-US" altLang="zh-TW" sz="4000" dirty="0" smtClean="0"/>
              <a:t>absolute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path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zh-TW" altLang="en-US" dirty="0" smtClean="0"/>
              <a:t>將路徑想成是一道道的任意門，能夠帶你遨遊截然不同的世界</a:t>
            </a:r>
            <a:endParaRPr kumimoji="1" lang="en-US" altLang="zh-TW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zh-TW" altLang="en-US" dirty="0" smtClean="0"/>
              <a:t>所以一個系統的路徑是長像下面這樣的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4241800"/>
            <a:ext cx="663819" cy="1296659"/>
          </a:xfrm>
          <a:prstGeom prst="rect">
            <a:avLst/>
          </a:prstGeom>
        </p:spPr>
      </p:pic>
      <p:cxnSp>
        <p:nvCxnSpPr>
          <p:cNvPr id="9" name="曲線接點 8"/>
          <p:cNvCxnSpPr>
            <a:stCxn id="5" idx="3"/>
          </p:cNvCxnSpPr>
          <p:nvPr/>
        </p:nvCxnSpPr>
        <p:spPr>
          <a:xfrm flipV="1">
            <a:off x="2276719" y="3860800"/>
            <a:ext cx="1253881" cy="1029330"/>
          </a:xfrm>
          <a:prstGeom prst="curved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曲線接點 9"/>
          <p:cNvCxnSpPr>
            <a:stCxn id="5" idx="3"/>
          </p:cNvCxnSpPr>
          <p:nvPr/>
        </p:nvCxnSpPr>
        <p:spPr>
          <a:xfrm>
            <a:off x="2276719" y="4890130"/>
            <a:ext cx="1606680" cy="1421770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曲線接點 12"/>
          <p:cNvCxnSpPr>
            <a:stCxn id="5" idx="3"/>
          </p:cNvCxnSpPr>
          <p:nvPr/>
        </p:nvCxnSpPr>
        <p:spPr>
          <a:xfrm>
            <a:off x="2276719" y="4890130"/>
            <a:ext cx="1586154" cy="502984"/>
          </a:xfrm>
          <a:prstGeom prst="curvedConnector3">
            <a:avLst>
              <a:gd name="adj1" fmla="val 52353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/>
          <p:cNvCxnSpPr>
            <a:stCxn id="5" idx="3"/>
          </p:cNvCxnSpPr>
          <p:nvPr/>
        </p:nvCxnSpPr>
        <p:spPr>
          <a:xfrm flipV="1">
            <a:off x="2276719" y="4620945"/>
            <a:ext cx="2332603" cy="2691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490" y="2943286"/>
            <a:ext cx="663819" cy="1296659"/>
          </a:xfrm>
          <a:prstGeom prst="rect">
            <a:avLst/>
          </a:prstGeom>
        </p:spPr>
      </p:pic>
      <p:sp>
        <p:nvSpPr>
          <p:cNvPr id="26" name="文字方塊 25"/>
          <p:cNvSpPr txBox="1"/>
          <p:nvPr/>
        </p:nvSpPr>
        <p:spPr>
          <a:xfrm>
            <a:off x="1412971" y="5580700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 smtClean="0"/>
          </a:p>
          <a:p>
            <a:pPr algn="ctr"/>
            <a:r>
              <a:rPr kumimoji="1" lang="en-US" altLang="zh-TW" dirty="0" smtClean="0"/>
              <a:t>home</a:t>
            </a:r>
            <a:endParaRPr kumimoji="1"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4120687" y="3326558"/>
            <a:ext cx="904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 smtClean="0"/>
          </a:p>
          <a:p>
            <a:pPr algn="ctr"/>
            <a:r>
              <a:rPr kumimoji="1" lang="en-US" altLang="zh-TW" dirty="0" err="1" smtClean="0"/>
              <a:t>hadoop</a:t>
            </a:r>
            <a:endParaRPr kumimoji="1" lang="zh-TW" altLang="en-US" dirty="0"/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595" y="3972761"/>
            <a:ext cx="663819" cy="1296659"/>
          </a:xfrm>
          <a:prstGeom prst="rect">
            <a:avLst/>
          </a:prstGeom>
        </p:spPr>
      </p:pic>
      <p:sp>
        <p:nvSpPr>
          <p:cNvPr id="30" name="文字方塊 29"/>
          <p:cNvSpPr txBox="1"/>
          <p:nvPr/>
        </p:nvSpPr>
        <p:spPr>
          <a:xfrm>
            <a:off x="5280792" y="4356033"/>
            <a:ext cx="904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 smtClean="0"/>
          </a:p>
          <a:p>
            <a:pPr algn="ctr"/>
            <a:r>
              <a:rPr kumimoji="1" lang="en-US" altLang="zh-TW" dirty="0" err="1" smtClean="0"/>
              <a:t>bowen</a:t>
            </a:r>
            <a:endParaRPr kumimoji="1" lang="zh-TW" altLang="en-US" dirty="0"/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702" y="4835751"/>
            <a:ext cx="463376" cy="905127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147" y="5804853"/>
            <a:ext cx="534323" cy="1043710"/>
          </a:xfrm>
          <a:prstGeom prst="rect">
            <a:avLst/>
          </a:prstGeom>
        </p:spPr>
      </p:pic>
      <p:sp>
        <p:nvSpPr>
          <p:cNvPr id="34" name="文字方塊 33"/>
          <p:cNvSpPr txBox="1"/>
          <p:nvPr/>
        </p:nvSpPr>
        <p:spPr>
          <a:xfrm>
            <a:off x="4370157" y="5126534"/>
            <a:ext cx="904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 smtClean="0"/>
          </a:p>
          <a:p>
            <a:pPr algn="ctr"/>
            <a:r>
              <a:rPr kumimoji="1" lang="en-US" altLang="zh-TW" dirty="0" smtClean="0"/>
              <a:t>rex</a:t>
            </a:r>
            <a:endParaRPr kumimoji="1" lang="zh-TW" altLang="en-US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4391929" y="5950737"/>
            <a:ext cx="904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 smtClean="0"/>
          </a:p>
          <a:p>
            <a:pPr algn="ctr"/>
            <a:r>
              <a:rPr kumimoji="1" lang="en-US" altLang="zh-TW" dirty="0" smtClean="0"/>
              <a:t>yucca</a:t>
            </a:r>
            <a:endParaRPr kumimoji="1" lang="zh-TW" altLang="en-US" dirty="0"/>
          </a:p>
        </p:txBody>
      </p:sp>
      <p:cxnSp>
        <p:nvCxnSpPr>
          <p:cNvPr id="36" name="曲線接點 35"/>
          <p:cNvCxnSpPr>
            <a:stCxn id="30" idx="3"/>
          </p:cNvCxnSpPr>
          <p:nvPr/>
        </p:nvCxnSpPr>
        <p:spPr>
          <a:xfrm flipV="1">
            <a:off x="6185207" y="3259689"/>
            <a:ext cx="1988409" cy="141951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圖片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653" y="2689774"/>
            <a:ext cx="663819" cy="1296659"/>
          </a:xfrm>
          <a:prstGeom prst="rect">
            <a:avLst/>
          </a:prstGeom>
        </p:spPr>
      </p:pic>
      <p:sp>
        <p:nvSpPr>
          <p:cNvPr id="40" name="文字方塊 39"/>
          <p:cNvSpPr txBox="1"/>
          <p:nvPr/>
        </p:nvSpPr>
        <p:spPr>
          <a:xfrm>
            <a:off x="8738639" y="2961947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/>
          </a:p>
          <a:p>
            <a:pPr algn="ctr"/>
            <a:r>
              <a:rPr kumimoji="1" lang="en-US" altLang="zh-TW" dirty="0" smtClean="0"/>
              <a:t>folder1</a:t>
            </a:r>
          </a:p>
        </p:txBody>
      </p:sp>
      <p:cxnSp>
        <p:nvCxnSpPr>
          <p:cNvPr id="41" name="直線箭頭接點 40"/>
          <p:cNvCxnSpPr>
            <a:stCxn id="30" idx="3"/>
          </p:cNvCxnSpPr>
          <p:nvPr/>
        </p:nvCxnSpPr>
        <p:spPr>
          <a:xfrm flipV="1">
            <a:off x="6185207" y="4375465"/>
            <a:ext cx="3201389" cy="3037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圖片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071" y="3624866"/>
            <a:ext cx="663819" cy="1296659"/>
          </a:xfrm>
          <a:prstGeom prst="rect">
            <a:avLst/>
          </a:prstGeom>
        </p:spPr>
      </p:pic>
      <p:sp>
        <p:nvSpPr>
          <p:cNvPr id="45" name="文字方塊 44"/>
          <p:cNvSpPr txBox="1"/>
          <p:nvPr/>
        </p:nvSpPr>
        <p:spPr>
          <a:xfrm>
            <a:off x="9918057" y="3897039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/>
          </a:p>
          <a:p>
            <a:pPr algn="ctr"/>
            <a:r>
              <a:rPr kumimoji="1" lang="en-US" altLang="zh-TW" dirty="0" smtClean="0"/>
              <a:t>folder2</a:t>
            </a:r>
          </a:p>
        </p:txBody>
      </p:sp>
      <p:cxnSp>
        <p:nvCxnSpPr>
          <p:cNvPr id="46" name="曲線接點 45"/>
          <p:cNvCxnSpPr>
            <a:stCxn id="30" idx="3"/>
          </p:cNvCxnSpPr>
          <p:nvPr/>
        </p:nvCxnSpPr>
        <p:spPr>
          <a:xfrm>
            <a:off x="6185207" y="4679199"/>
            <a:ext cx="1428985" cy="1025792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7763768" y="5373815"/>
            <a:ext cx="476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mr-IN" altLang="zh-TW" sz="3200" b="1" dirty="0" smtClean="0"/>
              <a:t>…</a:t>
            </a:r>
            <a:endParaRPr kumimoji="1" lang="en-US" altLang="zh-TW" sz="3200" b="1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181" y="2319029"/>
            <a:ext cx="1874677" cy="1874677"/>
          </a:xfrm>
          <a:prstGeom prst="rect">
            <a:avLst/>
          </a:prstGeom>
        </p:spPr>
      </p:pic>
      <p:sp>
        <p:nvSpPr>
          <p:cNvPr id="6" name="圓角矩形圖說文字 5"/>
          <p:cNvSpPr/>
          <p:nvPr/>
        </p:nvSpPr>
        <p:spPr>
          <a:xfrm>
            <a:off x="6233397" y="4772948"/>
            <a:ext cx="4451977" cy="1958433"/>
          </a:xfrm>
          <a:prstGeom prst="wedgeRoundRectCallout">
            <a:avLst>
              <a:gd name="adj1" fmla="val -66941"/>
              <a:gd name="adj2" fmla="val -32787"/>
              <a:gd name="adj3" fmla="val 16667"/>
            </a:avLst>
          </a:prstGeom>
          <a:solidFill>
            <a:schemeClr val="bg1">
              <a:lumMod val="95000"/>
              <a:alpha val="92000"/>
            </a:schemeClr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dirty="0" smtClean="0">
                <a:solidFill>
                  <a:schemeClr val="tx1"/>
                </a:solidFill>
              </a:rPr>
              <a:t>小叮噹目前位在任意門</a:t>
            </a:r>
            <a:r>
              <a:rPr kumimoji="1" lang="en-US" altLang="zh-TW" sz="2000" dirty="0" smtClean="0">
                <a:solidFill>
                  <a:schemeClr val="tx1"/>
                </a:solidFill>
              </a:rPr>
              <a:t>(</a:t>
            </a:r>
            <a:r>
              <a:rPr kumimoji="1" lang="zh-TW" altLang="en-US" sz="2000" dirty="0" smtClean="0">
                <a:solidFill>
                  <a:schemeClr val="tx1"/>
                </a:solidFill>
              </a:rPr>
              <a:t>路徑</a:t>
            </a:r>
            <a:r>
              <a:rPr kumimoji="1" lang="en-US" altLang="zh-TW" sz="2000" dirty="0" smtClean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kumimoji="1" lang="en-US" altLang="zh-TW" sz="2000" dirty="0" smtClean="0">
                <a:solidFill>
                  <a:schemeClr val="tx1"/>
                </a:solidFill>
              </a:rPr>
              <a:t>/home/</a:t>
            </a:r>
            <a:r>
              <a:rPr kumimoji="1" lang="en-US" altLang="zh-TW" sz="2000" dirty="0" err="1" smtClean="0">
                <a:solidFill>
                  <a:schemeClr val="tx1"/>
                </a:solidFill>
              </a:rPr>
              <a:t>bowen</a:t>
            </a:r>
            <a:r>
              <a:rPr kumimoji="1" lang="en-US" altLang="zh-TW" sz="2000" dirty="0" smtClean="0">
                <a:solidFill>
                  <a:schemeClr val="tx1"/>
                </a:solidFill>
              </a:rPr>
              <a:t>/folder1</a:t>
            </a:r>
          </a:p>
          <a:p>
            <a:pPr marL="342900" indent="-342900">
              <a:buFont typeface="Arial" charset="0"/>
              <a:buChar char="•"/>
            </a:pPr>
            <a:r>
              <a:rPr kumimoji="1" lang="zh-TW" altLang="en-US" sz="1600" b="1" dirty="0" smtClean="0">
                <a:solidFill>
                  <a:schemeClr val="tx1"/>
                </a:solidFill>
              </a:rPr>
              <a:t>小叮噹說：我想回去上一個任意門了，我該怎麼跟大雄說呢？</a:t>
            </a:r>
            <a:endParaRPr kumimoji="1" lang="en-US" altLang="zh-TW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04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4000" dirty="0" smtClean="0"/>
              <a:t>相對路徑 </a:t>
            </a:r>
            <a:r>
              <a:rPr kumimoji="1" lang="en-US" altLang="zh-TW" sz="4000" dirty="0"/>
              <a:t>r</a:t>
            </a:r>
            <a:r>
              <a:rPr kumimoji="1" lang="en-US" altLang="zh-TW" sz="4000" dirty="0" smtClean="0"/>
              <a:t>elative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path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vs</a:t>
            </a:r>
            <a:r>
              <a:rPr kumimoji="1" lang="zh-TW" altLang="en-US" sz="4000" dirty="0" smtClean="0"/>
              <a:t> 絕對路徑 </a:t>
            </a:r>
            <a:r>
              <a:rPr kumimoji="1" lang="en-US" altLang="zh-TW" sz="4000" dirty="0" smtClean="0"/>
              <a:t>absolute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path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zh-TW" altLang="en-US" dirty="0" smtClean="0"/>
              <a:t>將路徑想成是一道道的任意門，能夠帶你遨遊截然不同的世界</a:t>
            </a:r>
            <a:endParaRPr kumimoji="1" lang="en-US" altLang="zh-TW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zh-TW" altLang="en-US" dirty="0" smtClean="0"/>
              <a:t>所以一個系統的路徑是長像下面這樣的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4241800"/>
            <a:ext cx="663819" cy="1296659"/>
          </a:xfrm>
          <a:prstGeom prst="rect">
            <a:avLst/>
          </a:prstGeom>
        </p:spPr>
      </p:pic>
      <p:cxnSp>
        <p:nvCxnSpPr>
          <p:cNvPr id="9" name="曲線接點 8"/>
          <p:cNvCxnSpPr>
            <a:stCxn id="5" idx="3"/>
          </p:cNvCxnSpPr>
          <p:nvPr/>
        </p:nvCxnSpPr>
        <p:spPr>
          <a:xfrm flipV="1">
            <a:off x="2276719" y="3860800"/>
            <a:ext cx="1253881" cy="1029330"/>
          </a:xfrm>
          <a:prstGeom prst="curved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曲線接點 9"/>
          <p:cNvCxnSpPr>
            <a:stCxn id="5" idx="3"/>
          </p:cNvCxnSpPr>
          <p:nvPr/>
        </p:nvCxnSpPr>
        <p:spPr>
          <a:xfrm>
            <a:off x="2276719" y="4890130"/>
            <a:ext cx="1606680" cy="1421770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曲線接點 12"/>
          <p:cNvCxnSpPr>
            <a:stCxn id="5" idx="3"/>
          </p:cNvCxnSpPr>
          <p:nvPr/>
        </p:nvCxnSpPr>
        <p:spPr>
          <a:xfrm>
            <a:off x="2276719" y="4890130"/>
            <a:ext cx="1586154" cy="502984"/>
          </a:xfrm>
          <a:prstGeom prst="curvedConnector3">
            <a:avLst>
              <a:gd name="adj1" fmla="val 52353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/>
          <p:cNvCxnSpPr>
            <a:stCxn id="5" idx="3"/>
          </p:cNvCxnSpPr>
          <p:nvPr/>
        </p:nvCxnSpPr>
        <p:spPr>
          <a:xfrm flipV="1">
            <a:off x="2276719" y="4620945"/>
            <a:ext cx="2332603" cy="2691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490" y="2943286"/>
            <a:ext cx="663819" cy="1296659"/>
          </a:xfrm>
          <a:prstGeom prst="rect">
            <a:avLst/>
          </a:prstGeom>
        </p:spPr>
      </p:pic>
      <p:sp>
        <p:nvSpPr>
          <p:cNvPr id="26" name="文字方塊 25"/>
          <p:cNvSpPr txBox="1"/>
          <p:nvPr/>
        </p:nvSpPr>
        <p:spPr>
          <a:xfrm>
            <a:off x="1412971" y="5580700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 smtClean="0"/>
          </a:p>
          <a:p>
            <a:pPr algn="ctr"/>
            <a:r>
              <a:rPr kumimoji="1" lang="en-US" altLang="zh-TW" dirty="0" smtClean="0"/>
              <a:t>home</a:t>
            </a:r>
            <a:endParaRPr kumimoji="1"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4120687" y="3326558"/>
            <a:ext cx="904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 smtClean="0"/>
          </a:p>
          <a:p>
            <a:pPr algn="ctr"/>
            <a:r>
              <a:rPr kumimoji="1" lang="en-US" altLang="zh-TW" dirty="0" err="1" smtClean="0"/>
              <a:t>hadoop</a:t>
            </a:r>
            <a:endParaRPr kumimoji="1" lang="zh-TW" altLang="en-US" dirty="0"/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595" y="3972761"/>
            <a:ext cx="663819" cy="1296659"/>
          </a:xfrm>
          <a:prstGeom prst="rect">
            <a:avLst/>
          </a:prstGeom>
        </p:spPr>
      </p:pic>
      <p:sp>
        <p:nvSpPr>
          <p:cNvPr id="30" name="文字方塊 29"/>
          <p:cNvSpPr txBox="1"/>
          <p:nvPr/>
        </p:nvSpPr>
        <p:spPr>
          <a:xfrm>
            <a:off x="5280792" y="4356033"/>
            <a:ext cx="904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 smtClean="0"/>
          </a:p>
          <a:p>
            <a:pPr algn="ctr"/>
            <a:r>
              <a:rPr kumimoji="1" lang="en-US" altLang="zh-TW" dirty="0" err="1" smtClean="0"/>
              <a:t>bowen</a:t>
            </a:r>
            <a:endParaRPr kumimoji="1" lang="zh-TW" altLang="en-US" dirty="0"/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702" y="4835751"/>
            <a:ext cx="463376" cy="905127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147" y="5804853"/>
            <a:ext cx="534323" cy="1043710"/>
          </a:xfrm>
          <a:prstGeom prst="rect">
            <a:avLst/>
          </a:prstGeom>
        </p:spPr>
      </p:pic>
      <p:sp>
        <p:nvSpPr>
          <p:cNvPr id="34" name="文字方塊 33"/>
          <p:cNvSpPr txBox="1"/>
          <p:nvPr/>
        </p:nvSpPr>
        <p:spPr>
          <a:xfrm>
            <a:off x="4370157" y="5126534"/>
            <a:ext cx="904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 smtClean="0"/>
          </a:p>
          <a:p>
            <a:pPr algn="ctr"/>
            <a:r>
              <a:rPr kumimoji="1" lang="en-US" altLang="zh-TW" dirty="0" smtClean="0"/>
              <a:t>rex</a:t>
            </a:r>
            <a:endParaRPr kumimoji="1" lang="zh-TW" altLang="en-US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4391929" y="5950737"/>
            <a:ext cx="904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 smtClean="0"/>
          </a:p>
          <a:p>
            <a:pPr algn="ctr"/>
            <a:r>
              <a:rPr kumimoji="1" lang="en-US" altLang="zh-TW" dirty="0" smtClean="0"/>
              <a:t>yucca</a:t>
            </a:r>
            <a:endParaRPr kumimoji="1" lang="zh-TW" altLang="en-US" dirty="0"/>
          </a:p>
        </p:txBody>
      </p:sp>
      <p:cxnSp>
        <p:nvCxnSpPr>
          <p:cNvPr id="36" name="曲線接點 35"/>
          <p:cNvCxnSpPr>
            <a:stCxn id="30" idx="3"/>
          </p:cNvCxnSpPr>
          <p:nvPr/>
        </p:nvCxnSpPr>
        <p:spPr>
          <a:xfrm flipV="1">
            <a:off x="6185207" y="3259689"/>
            <a:ext cx="1988409" cy="141951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圖片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653" y="2689774"/>
            <a:ext cx="663819" cy="1296659"/>
          </a:xfrm>
          <a:prstGeom prst="rect">
            <a:avLst/>
          </a:prstGeom>
        </p:spPr>
      </p:pic>
      <p:sp>
        <p:nvSpPr>
          <p:cNvPr id="40" name="文字方塊 39"/>
          <p:cNvSpPr txBox="1"/>
          <p:nvPr/>
        </p:nvSpPr>
        <p:spPr>
          <a:xfrm>
            <a:off x="8738639" y="2961947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/>
          </a:p>
          <a:p>
            <a:pPr algn="ctr"/>
            <a:r>
              <a:rPr kumimoji="1" lang="en-US" altLang="zh-TW" dirty="0" smtClean="0"/>
              <a:t>folder1</a:t>
            </a:r>
          </a:p>
        </p:txBody>
      </p:sp>
      <p:cxnSp>
        <p:nvCxnSpPr>
          <p:cNvPr id="41" name="直線箭頭接點 40"/>
          <p:cNvCxnSpPr>
            <a:stCxn id="30" idx="3"/>
          </p:cNvCxnSpPr>
          <p:nvPr/>
        </p:nvCxnSpPr>
        <p:spPr>
          <a:xfrm flipV="1">
            <a:off x="6185207" y="4375465"/>
            <a:ext cx="3201389" cy="3037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圖片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071" y="3624866"/>
            <a:ext cx="663819" cy="1296659"/>
          </a:xfrm>
          <a:prstGeom prst="rect">
            <a:avLst/>
          </a:prstGeom>
        </p:spPr>
      </p:pic>
      <p:sp>
        <p:nvSpPr>
          <p:cNvPr id="45" name="文字方塊 44"/>
          <p:cNvSpPr txBox="1"/>
          <p:nvPr/>
        </p:nvSpPr>
        <p:spPr>
          <a:xfrm>
            <a:off x="9918057" y="3897039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/>
          </a:p>
          <a:p>
            <a:pPr algn="ctr"/>
            <a:r>
              <a:rPr kumimoji="1" lang="en-US" altLang="zh-TW" dirty="0" smtClean="0"/>
              <a:t>folder2</a:t>
            </a:r>
          </a:p>
        </p:txBody>
      </p:sp>
      <p:cxnSp>
        <p:nvCxnSpPr>
          <p:cNvPr id="46" name="曲線接點 45"/>
          <p:cNvCxnSpPr>
            <a:stCxn id="30" idx="3"/>
          </p:cNvCxnSpPr>
          <p:nvPr/>
        </p:nvCxnSpPr>
        <p:spPr>
          <a:xfrm>
            <a:off x="6185207" y="4679199"/>
            <a:ext cx="1428985" cy="1025792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7763768" y="5373815"/>
            <a:ext cx="476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mr-IN" altLang="zh-TW" sz="3200" b="1" dirty="0" smtClean="0"/>
              <a:t>…</a:t>
            </a:r>
            <a:endParaRPr kumimoji="1" lang="en-US" altLang="zh-TW" sz="3200" b="1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181" y="2319029"/>
            <a:ext cx="1874677" cy="1874677"/>
          </a:xfrm>
          <a:prstGeom prst="rect">
            <a:avLst/>
          </a:prstGeom>
        </p:spPr>
      </p:pic>
      <p:sp>
        <p:nvSpPr>
          <p:cNvPr id="6" name="圓角矩形圖說文字 5"/>
          <p:cNvSpPr/>
          <p:nvPr/>
        </p:nvSpPr>
        <p:spPr>
          <a:xfrm>
            <a:off x="6233397" y="4772948"/>
            <a:ext cx="4451977" cy="1958433"/>
          </a:xfrm>
          <a:prstGeom prst="wedgeRoundRectCallout">
            <a:avLst>
              <a:gd name="adj1" fmla="val -66941"/>
              <a:gd name="adj2" fmla="val -32787"/>
              <a:gd name="adj3" fmla="val 16667"/>
            </a:avLst>
          </a:prstGeom>
          <a:solidFill>
            <a:schemeClr val="bg1">
              <a:lumMod val="95000"/>
              <a:alpha val="92000"/>
            </a:schemeClr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dirty="0" smtClean="0">
                <a:solidFill>
                  <a:schemeClr val="tx1"/>
                </a:solidFill>
              </a:rPr>
              <a:t>小叮噹目前位在任意門</a:t>
            </a:r>
            <a:r>
              <a:rPr kumimoji="1" lang="en-US" altLang="zh-TW" sz="2000" dirty="0" smtClean="0">
                <a:solidFill>
                  <a:schemeClr val="tx1"/>
                </a:solidFill>
              </a:rPr>
              <a:t>(</a:t>
            </a:r>
            <a:r>
              <a:rPr kumimoji="1" lang="zh-TW" altLang="en-US" sz="2000" dirty="0" smtClean="0">
                <a:solidFill>
                  <a:schemeClr val="tx1"/>
                </a:solidFill>
              </a:rPr>
              <a:t>路徑</a:t>
            </a:r>
            <a:r>
              <a:rPr kumimoji="1" lang="en-US" altLang="zh-TW" sz="2000" dirty="0" smtClean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kumimoji="1" lang="en-US" altLang="zh-TW" sz="2000" dirty="0" smtClean="0">
                <a:solidFill>
                  <a:schemeClr val="tx1"/>
                </a:solidFill>
              </a:rPr>
              <a:t>/home/</a:t>
            </a:r>
            <a:r>
              <a:rPr kumimoji="1" lang="en-US" altLang="zh-TW" sz="2000" dirty="0" err="1" smtClean="0">
                <a:solidFill>
                  <a:schemeClr val="tx1"/>
                </a:solidFill>
              </a:rPr>
              <a:t>bowen</a:t>
            </a:r>
            <a:r>
              <a:rPr kumimoji="1" lang="en-US" altLang="zh-TW" sz="2000" dirty="0" smtClean="0">
                <a:solidFill>
                  <a:schemeClr val="tx1"/>
                </a:solidFill>
              </a:rPr>
              <a:t>/folder1</a:t>
            </a:r>
          </a:p>
          <a:p>
            <a:pPr marL="342900" indent="-342900">
              <a:buFont typeface="Arial" charset="0"/>
              <a:buChar char="•"/>
            </a:pPr>
            <a:r>
              <a:rPr kumimoji="1" lang="zh-TW" altLang="en-US" sz="1600" b="1" dirty="0" smtClean="0">
                <a:solidFill>
                  <a:schemeClr val="tx1"/>
                </a:solidFill>
              </a:rPr>
              <a:t>小叮噹說：我想回去上一個任意門了，我該怎麼跟大雄說呢？</a:t>
            </a:r>
            <a:endParaRPr kumimoji="1" lang="en-US" altLang="zh-TW" sz="1600" b="1" dirty="0" smtClean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en-US" altLang="zh-TW" sz="2000" b="1" dirty="0" smtClean="0">
                <a:solidFill>
                  <a:schemeClr val="tx1"/>
                </a:solidFill>
              </a:rPr>
              <a:t>..</a:t>
            </a:r>
            <a:r>
              <a:rPr kumimoji="1" lang="zh-TW" altLang="en-US" sz="2000" b="1" dirty="0" smtClean="0">
                <a:solidFill>
                  <a:schemeClr val="tx1"/>
                </a:solidFill>
              </a:rPr>
              <a:t> 代表上一個任意門</a:t>
            </a:r>
            <a:endParaRPr kumimoji="1" lang="en-US" altLang="zh-TW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74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4000" dirty="0" smtClean="0"/>
              <a:t>相對路徑 </a:t>
            </a:r>
            <a:r>
              <a:rPr kumimoji="1" lang="en-US" altLang="zh-TW" sz="4000" dirty="0"/>
              <a:t>r</a:t>
            </a:r>
            <a:r>
              <a:rPr kumimoji="1" lang="en-US" altLang="zh-TW" sz="4000" dirty="0" smtClean="0"/>
              <a:t>elative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path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vs</a:t>
            </a:r>
            <a:r>
              <a:rPr kumimoji="1" lang="zh-TW" altLang="en-US" sz="4000" dirty="0" smtClean="0"/>
              <a:t> 絕對路徑 </a:t>
            </a:r>
            <a:r>
              <a:rPr kumimoji="1" lang="en-US" altLang="zh-TW" sz="4000" dirty="0" smtClean="0"/>
              <a:t>absolute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path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zh-TW" altLang="en-US" dirty="0" smtClean="0"/>
              <a:t>將路徑想成是一道道的任意門，能夠帶你遨遊截然不同的世界</a:t>
            </a:r>
            <a:endParaRPr kumimoji="1" lang="en-US" altLang="zh-TW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zh-TW" altLang="en-US" dirty="0" smtClean="0"/>
              <a:t>所以一個系統的路徑是長像下面這樣的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4241800"/>
            <a:ext cx="663819" cy="1296659"/>
          </a:xfrm>
          <a:prstGeom prst="rect">
            <a:avLst/>
          </a:prstGeom>
        </p:spPr>
      </p:pic>
      <p:cxnSp>
        <p:nvCxnSpPr>
          <p:cNvPr id="9" name="曲線接點 8"/>
          <p:cNvCxnSpPr>
            <a:stCxn id="5" idx="3"/>
          </p:cNvCxnSpPr>
          <p:nvPr/>
        </p:nvCxnSpPr>
        <p:spPr>
          <a:xfrm flipV="1">
            <a:off x="2276719" y="3860800"/>
            <a:ext cx="1253881" cy="1029330"/>
          </a:xfrm>
          <a:prstGeom prst="curved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曲線接點 9"/>
          <p:cNvCxnSpPr>
            <a:stCxn id="5" idx="3"/>
          </p:cNvCxnSpPr>
          <p:nvPr/>
        </p:nvCxnSpPr>
        <p:spPr>
          <a:xfrm>
            <a:off x="2276719" y="4890130"/>
            <a:ext cx="1606680" cy="1421770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曲線接點 12"/>
          <p:cNvCxnSpPr>
            <a:stCxn id="5" idx="3"/>
          </p:cNvCxnSpPr>
          <p:nvPr/>
        </p:nvCxnSpPr>
        <p:spPr>
          <a:xfrm>
            <a:off x="2276719" y="4890130"/>
            <a:ext cx="1586154" cy="502984"/>
          </a:xfrm>
          <a:prstGeom prst="curvedConnector3">
            <a:avLst>
              <a:gd name="adj1" fmla="val 52353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/>
          <p:cNvCxnSpPr>
            <a:stCxn id="5" idx="3"/>
          </p:cNvCxnSpPr>
          <p:nvPr/>
        </p:nvCxnSpPr>
        <p:spPr>
          <a:xfrm flipV="1">
            <a:off x="2276719" y="4620945"/>
            <a:ext cx="2332603" cy="2691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490" y="2943286"/>
            <a:ext cx="663819" cy="1296659"/>
          </a:xfrm>
          <a:prstGeom prst="rect">
            <a:avLst/>
          </a:prstGeom>
        </p:spPr>
      </p:pic>
      <p:sp>
        <p:nvSpPr>
          <p:cNvPr id="26" name="文字方塊 25"/>
          <p:cNvSpPr txBox="1"/>
          <p:nvPr/>
        </p:nvSpPr>
        <p:spPr>
          <a:xfrm>
            <a:off x="1412971" y="5580700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 smtClean="0"/>
          </a:p>
          <a:p>
            <a:pPr algn="ctr"/>
            <a:r>
              <a:rPr kumimoji="1" lang="en-US" altLang="zh-TW" dirty="0" smtClean="0"/>
              <a:t>home</a:t>
            </a:r>
            <a:endParaRPr kumimoji="1"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4120687" y="3326558"/>
            <a:ext cx="904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 smtClean="0"/>
          </a:p>
          <a:p>
            <a:pPr algn="ctr"/>
            <a:r>
              <a:rPr kumimoji="1" lang="en-US" altLang="zh-TW" dirty="0" err="1" smtClean="0"/>
              <a:t>hadoop</a:t>
            </a:r>
            <a:endParaRPr kumimoji="1" lang="zh-TW" altLang="en-US" dirty="0"/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595" y="3972761"/>
            <a:ext cx="663819" cy="1296659"/>
          </a:xfrm>
          <a:prstGeom prst="rect">
            <a:avLst/>
          </a:prstGeom>
        </p:spPr>
      </p:pic>
      <p:sp>
        <p:nvSpPr>
          <p:cNvPr id="30" name="文字方塊 29"/>
          <p:cNvSpPr txBox="1"/>
          <p:nvPr/>
        </p:nvSpPr>
        <p:spPr>
          <a:xfrm>
            <a:off x="5280792" y="4356033"/>
            <a:ext cx="904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 smtClean="0"/>
          </a:p>
          <a:p>
            <a:pPr algn="ctr"/>
            <a:r>
              <a:rPr kumimoji="1" lang="en-US" altLang="zh-TW" dirty="0" err="1" smtClean="0"/>
              <a:t>bowen</a:t>
            </a:r>
            <a:endParaRPr kumimoji="1" lang="zh-TW" altLang="en-US" dirty="0"/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702" y="4835751"/>
            <a:ext cx="463376" cy="905127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147" y="5804853"/>
            <a:ext cx="534323" cy="1043710"/>
          </a:xfrm>
          <a:prstGeom prst="rect">
            <a:avLst/>
          </a:prstGeom>
        </p:spPr>
      </p:pic>
      <p:sp>
        <p:nvSpPr>
          <p:cNvPr id="34" name="文字方塊 33"/>
          <p:cNvSpPr txBox="1"/>
          <p:nvPr/>
        </p:nvSpPr>
        <p:spPr>
          <a:xfrm>
            <a:off x="4370157" y="5126534"/>
            <a:ext cx="904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 smtClean="0"/>
          </a:p>
          <a:p>
            <a:pPr algn="ctr"/>
            <a:r>
              <a:rPr kumimoji="1" lang="en-US" altLang="zh-TW" dirty="0" smtClean="0"/>
              <a:t>rex</a:t>
            </a:r>
            <a:endParaRPr kumimoji="1" lang="zh-TW" altLang="en-US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4391929" y="5950737"/>
            <a:ext cx="904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 smtClean="0"/>
          </a:p>
          <a:p>
            <a:pPr algn="ctr"/>
            <a:r>
              <a:rPr kumimoji="1" lang="en-US" altLang="zh-TW" dirty="0" smtClean="0"/>
              <a:t>yucca</a:t>
            </a:r>
            <a:endParaRPr kumimoji="1" lang="zh-TW" altLang="en-US" dirty="0"/>
          </a:p>
        </p:txBody>
      </p:sp>
      <p:cxnSp>
        <p:nvCxnSpPr>
          <p:cNvPr id="36" name="曲線接點 35"/>
          <p:cNvCxnSpPr>
            <a:stCxn id="30" idx="3"/>
          </p:cNvCxnSpPr>
          <p:nvPr/>
        </p:nvCxnSpPr>
        <p:spPr>
          <a:xfrm flipV="1">
            <a:off x="6185207" y="3259689"/>
            <a:ext cx="1988409" cy="141951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圖片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653" y="2689774"/>
            <a:ext cx="663819" cy="1296659"/>
          </a:xfrm>
          <a:prstGeom prst="rect">
            <a:avLst/>
          </a:prstGeom>
        </p:spPr>
      </p:pic>
      <p:sp>
        <p:nvSpPr>
          <p:cNvPr id="40" name="文字方塊 39"/>
          <p:cNvSpPr txBox="1"/>
          <p:nvPr/>
        </p:nvSpPr>
        <p:spPr>
          <a:xfrm>
            <a:off x="8738639" y="2961947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/>
          </a:p>
          <a:p>
            <a:pPr algn="ctr"/>
            <a:r>
              <a:rPr kumimoji="1" lang="en-US" altLang="zh-TW" dirty="0" smtClean="0"/>
              <a:t>folder1</a:t>
            </a:r>
          </a:p>
        </p:txBody>
      </p:sp>
      <p:cxnSp>
        <p:nvCxnSpPr>
          <p:cNvPr id="41" name="直線箭頭接點 40"/>
          <p:cNvCxnSpPr>
            <a:stCxn id="30" idx="3"/>
          </p:cNvCxnSpPr>
          <p:nvPr/>
        </p:nvCxnSpPr>
        <p:spPr>
          <a:xfrm flipV="1">
            <a:off x="6185207" y="4375465"/>
            <a:ext cx="3201389" cy="3037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圖片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071" y="3624866"/>
            <a:ext cx="663819" cy="1296659"/>
          </a:xfrm>
          <a:prstGeom prst="rect">
            <a:avLst/>
          </a:prstGeom>
        </p:spPr>
      </p:pic>
      <p:sp>
        <p:nvSpPr>
          <p:cNvPr id="45" name="文字方塊 44"/>
          <p:cNvSpPr txBox="1"/>
          <p:nvPr/>
        </p:nvSpPr>
        <p:spPr>
          <a:xfrm>
            <a:off x="9918057" y="3897039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/>
          </a:p>
          <a:p>
            <a:pPr algn="ctr"/>
            <a:r>
              <a:rPr kumimoji="1" lang="en-US" altLang="zh-TW" dirty="0" smtClean="0"/>
              <a:t>folder2</a:t>
            </a:r>
          </a:p>
        </p:txBody>
      </p:sp>
      <p:cxnSp>
        <p:nvCxnSpPr>
          <p:cNvPr id="46" name="曲線接點 45"/>
          <p:cNvCxnSpPr>
            <a:stCxn id="30" idx="3"/>
          </p:cNvCxnSpPr>
          <p:nvPr/>
        </p:nvCxnSpPr>
        <p:spPr>
          <a:xfrm>
            <a:off x="6185207" y="4679199"/>
            <a:ext cx="1428985" cy="1025792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7763768" y="5373815"/>
            <a:ext cx="476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mr-IN" altLang="zh-TW" sz="3200" b="1" dirty="0" smtClean="0"/>
              <a:t>…</a:t>
            </a:r>
            <a:endParaRPr kumimoji="1" lang="en-US" altLang="zh-TW" sz="3200" b="1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181" y="2319029"/>
            <a:ext cx="1874677" cy="1874677"/>
          </a:xfrm>
          <a:prstGeom prst="rect">
            <a:avLst/>
          </a:prstGeom>
        </p:spPr>
      </p:pic>
      <p:sp>
        <p:nvSpPr>
          <p:cNvPr id="6" name="圓角矩形圖說文字 5"/>
          <p:cNvSpPr/>
          <p:nvPr/>
        </p:nvSpPr>
        <p:spPr>
          <a:xfrm>
            <a:off x="6233397" y="4772948"/>
            <a:ext cx="4451977" cy="1958433"/>
          </a:xfrm>
          <a:prstGeom prst="wedgeRoundRectCallout">
            <a:avLst>
              <a:gd name="adj1" fmla="val -66941"/>
              <a:gd name="adj2" fmla="val -32787"/>
              <a:gd name="adj3" fmla="val 16667"/>
            </a:avLst>
          </a:prstGeom>
          <a:solidFill>
            <a:schemeClr val="bg1">
              <a:lumMod val="95000"/>
              <a:alpha val="92000"/>
            </a:schemeClr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dirty="0" smtClean="0">
                <a:solidFill>
                  <a:schemeClr val="tx1"/>
                </a:solidFill>
              </a:rPr>
              <a:t>小叮噹目前位在任意門</a:t>
            </a:r>
            <a:r>
              <a:rPr kumimoji="1" lang="en-US" altLang="zh-TW" sz="2000" dirty="0" smtClean="0">
                <a:solidFill>
                  <a:schemeClr val="tx1"/>
                </a:solidFill>
              </a:rPr>
              <a:t>(</a:t>
            </a:r>
            <a:r>
              <a:rPr kumimoji="1" lang="zh-TW" altLang="en-US" sz="2000" dirty="0" smtClean="0">
                <a:solidFill>
                  <a:schemeClr val="tx1"/>
                </a:solidFill>
              </a:rPr>
              <a:t>路徑</a:t>
            </a:r>
            <a:r>
              <a:rPr kumimoji="1" lang="en-US" altLang="zh-TW" sz="2000" dirty="0" smtClean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kumimoji="1" lang="en-US" altLang="zh-TW" sz="2000" dirty="0" smtClean="0">
                <a:solidFill>
                  <a:schemeClr val="tx1"/>
                </a:solidFill>
              </a:rPr>
              <a:t>/home/</a:t>
            </a:r>
            <a:r>
              <a:rPr kumimoji="1" lang="en-US" altLang="zh-TW" sz="2000" dirty="0" err="1" smtClean="0">
                <a:solidFill>
                  <a:schemeClr val="tx1"/>
                </a:solidFill>
              </a:rPr>
              <a:t>bowen</a:t>
            </a:r>
            <a:r>
              <a:rPr kumimoji="1" lang="en-US" altLang="zh-TW" sz="2000" dirty="0" smtClean="0">
                <a:solidFill>
                  <a:schemeClr val="tx1"/>
                </a:solidFill>
              </a:rPr>
              <a:t>/folder1</a:t>
            </a:r>
          </a:p>
          <a:p>
            <a:pPr marL="342900" indent="-342900">
              <a:buFont typeface="Arial" charset="0"/>
              <a:buChar char="•"/>
            </a:pPr>
            <a:r>
              <a:rPr kumimoji="1" lang="zh-TW" altLang="en-US" sz="1600" b="1" dirty="0" smtClean="0">
                <a:solidFill>
                  <a:schemeClr val="tx1"/>
                </a:solidFill>
              </a:rPr>
              <a:t>小叮噹說：我想回去上一個任意門了，我該怎麼跟大雄說呢？</a:t>
            </a:r>
            <a:endParaRPr kumimoji="1" lang="en-US" altLang="zh-TW" sz="1600" b="1" dirty="0" smtClean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en-US" altLang="zh-TW" sz="2000" b="1" dirty="0" smtClean="0">
                <a:solidFill>
                  <a:schemeClr val="tx1"/>
                </a:solidFill>
              </a:rPr>
              <a:t>..</a:t>
            </a:r>
            <a:r>
              <a:rPr kumimoji="1" lang="zh-TW" altLang="en-US" sz="2000" b="1" dirty="0" smtClean="0">
                <a:solidFill>
                  <a:schemeClr val="tx1"/>
                </a:solidFill>
              </a:rPr>
              <a:t> 代表上一個任意門</a:t>
            </a:r>
            <a:endParaRPr kumimoji="1" lang="en-US" altLang="zh-TW" sz="2000" b="1" dirty="0" smtClean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zh-TW" altLang="en-US" b="1" dirty="0" smtClean="0">
                <a:solidFill>
                  <a:schemeClr val="tx1"/>
                </a:solidFill>
              </a:rPr>
              <a:t>小叮噹：我要去 </a:t>
            </a:r>
            <a:r>
              <a:rPr kumimoji="1" lang="en-US" altLang="zh-TW" b="1" dirty="0" smtClean="0">
                <a:solidFill>
                  <a:schemeClr val="tx1"/>
                </a:solidFill>
              </a:rPr>
              <a:t>../</a:t>
            </a:r>
            <a:endParaRPr kumimoji="1" lang="en-US" altLang="zh-TW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30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33333E-6 C -0.01484 0.00115 -0.02969 0.00254 -0.04141 0.01342 C -0.05312 0.0243 -0.06354 0.04305 -0.07044 0.06504 C -0.07734 0.08726 -0.07461 0.12546 -0.08268 0.14675 C -0.09088 0.16805 -0.09245 0.1831 -0.1194 0.19305 C -0.14648 0.203 -0.24492 0.20671 -0.24492 0.20671 " pathEditMode="relative" ptsTypes="AAA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4000" dirty="0" smtClean="0"/>
              <a:t>相對路徑 </a:t>
            </a:r>
            <a:r>
              <a:rPr kumimoji="1" lang="en-US" altLang="zh-TW" sz="4000" dirty="0"/>
              <a:t>r</a:t>
            </a:r>
            <a:r>
              <a:rPr kumimoji="1" lang="en-US" altLang="zh-TW" sz="4000" dirty="0" smtClean="0"/>
              <a:t>elative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path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vs</a:t>
            </a:r>
            <a:r>
              <a:rPr kumimoji="1" lang="zh-TW" altLang="en-US" sz="4000" dirty="0" smtClean="0"/>
              <a:t> 絕對路徑 </a:t>
            </a:r>
            <a:r>
              <a:rPr kumimoji="1" lang="en-US" altLang="zh-TW" sz="4000" dirty="0" smtClean="0"/>
              <a:t>absolute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path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68964"/>
            <a:ext cx="10515600" cy="5691674"/>
          </a:xfrm>
        </p:spPr>
        <p:txBody>
          <a:bodyPr>
            <a:normAutofit/>
          </a:bodyPr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en-US" altLang="zh-TW" dirty="0" smtClean="0"/>
              <a:t>/</a:t>
            </a:r>
            <a:r>
              <a:rPr kumimoji="1" lang="en-US" altLang="zh-TW" dirty="0" smtClean="0">
                <a:solidFill>
                  <a:srgbClr val="0070C0"/>
                </a:solidFill>
              </a:rPr>
              <a:t>home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en-US" altLang="zh-TW" dirty="0"/>
              <a:t>	</a:t>
            </a:r>
            <a:r>
              <a:rPr kumimoji="1" lang="en-US" altLang="zh-TW" dirty="0" smtClean="0"/>
              <a:t>/</a:t>
            </a:r>
            <a:r>
              <a:rPr kumimoji="1" lang="en-US" altLang="zh-TW" dirty="0" err="1" smtClean="0">
                <a:solidFill>
                  <a:srgbClr val="0070C0"/>
                </a:solidFill>
              </a:rPr>
              <a:t>hadoop</a:t>
            </a:r>
            <a:endParaRPr kumimoji="1" lang="en-US" altLang="zh-TW" dirty="0" smtClean="0">
              <a:solidFill>
                <a:srgbClr val="0070C0"/>
              </a:solidFill>
            </a:endParaRP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en-US" altLang="zh-TW" dirty="0"/>
              <a:t>	</a:t>
            </a:r>
            <a:r>
              <a:rPr kumimoji="1" lang="en-US" altLang="zh-TW" dirty="0" smtClean="0"/>
              <a:t>/</a:t>
            </a:r>
            <a:r>
              <a:rPr kumimoji="1" lang="en-US" altLang="zh-TW" dirty="0" err="1" smtClean="0">
                <a:solidFill>
                  <a:srgbClr val="0070C0"/>
                </a:solidFill>
              </a:rPr>
              <a:t>bowen</a:t>
            </a:r>
            <a:endParaRPr kumimoji="1" lang="en-US" altLang="zh-TW" dirty="0" smtClean="0">
              <a:solidFill>
                <a:srgbClr val="0070C0"/>
              </a:solidFill>
            </a:endParaRP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en-US" altLang="zh-TW" dirty="0"/>
              <a:t>	</a:t>
            </a:r>
            <a:r>
              <a:rPr kumimoji="1" lang="en-US" altLang="zh-TW" dirty="0" smtClean="0"/>
              <a:t>	/</a:t>
            </a:r>
            <a:r>
              <a:rPr kumimoji="1" lang="en-US" altLang="zh-TW" dirty="0" smtClean="0">
                <a:solidFill>
                  <a:srgbClr val="0070C0"/>
                </a:solidFill>
              </a:rPr>
              <a:t>folder1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en-US" altLang="zh-TW" dirty="0"/>
              <a:t>	</a:t>
            </a:r>
            <a:r>
              <a:rPr kumimoji="1" lang="en-US" altLang="zh-TW" dirty="0" smtClean="0"/>
              <a:t>	/</a:t>
            </a:r>
            <a:r>
              <a:rPr kumimoji="1" lang="en-US" altLang="zh-TW" dirty="0" smtClean="0">
                <a:solidFill>
                  <a:srgbClr val="0070C0"/>
                </a:solidFill>
              </a:rPr>
              <a:t>folder2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en-US" altLang="zh-TW" dirty="0"/>
              <a:t>	</a:t>
            </a:r>
            <a:r>
              <a:rPr kumimoji="1" lang="en-US" altLang="zh-TW" dirty="0" smtClean="0"/>
              <a:t>	</a:t>
            </a:r>
            <a:r>
              <a:rPr kumimoji="1" lang="en-US" altLang="zh-TW" dirty="0"/>
              <a:t>	</a:t>
            </a:r>
            <a:r>
              <a:rPr kumimoji="1" lang="en-US" altLang="zh-TW" dirty="0" smtClean="0"/>
              <a:t>/</a:t>
            </a:r>
            <a:r>
              <a:rPr kumimoji="1" lang="en-US" altLang="zh-TW" b="1" dirty="0" smtClean="0">
                <a:solidFill>
                  <a:srgbClr val="00B050"/>
                </a:solidFill>
              </a:rPr>
              <a:t>MIS132L3.pptx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en-US" altLang="zh-TW" dirty="0"/>
              <a:t>	</a:t>
            </a:r>
            <a:r>
              <a:rPr kumimoji="1" lang="en-US" altLang="zh-TW" dirty="0" smtClean="0"/>
              <a:t>		/</a:t>
            </a:r>
            <a:r>
              <a:rPr kumimoji="1" lang="en-US" altLang="zh-TW" b="1" dirty="0" smtClean="0">
                <a:solidFill>
                  <a:srgbClr val="00B050"/>
                </a:solidFill>
              </a:rPr>
              <a:t>pyL3.ipynb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en-US" altLang="zh-TW" dirty="0"/>
              <a:t>	</a:t>
            </a:r>
            <a:r>
              <a:rPr kumimoji="1" lang="en-US" altLang="zh-TW" dirty="0" smtClean="0"/>
              <a:t>		/</a:t>
            </a:r>
            <a:r>
              <a:rPr kumimoji="1" lang="en-US" altLang="zh-TW" dirty="0" err="1" smtClean="0">
                <a:solidFill>
                  <a:srgbClr val="0070C0"/>
                </a:solidFill>
              </a:rPr>
              <a:t>c_example</a:t>
            </a:r>
            <a:endParaRPr kumimoji="1" lang="en-US" altLang="zh-TW" dirty="0" smtClean="0">
              <a:solidFill>
                <a:srgbClr val="0070C0"/>
              </a:solidFill>
            </a:endParaRP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en-US" altLang="zh-TW" dirty="0"/>
              <a:t>	</a:t>
            </a:r>
            <a:r>
              <a:rPr kumimoji="1" lang="en-US" altLang="zh-TW" dirty="0" smtClean="0"/>
              <a:t>			/</a:t>
            </a:r>
            <a:r>
              <a:rPr kumimoji="1" lang="en-US" altLang="zh-TW" b="1" dirty="0">
                <a:solidFill>
                  <a:srgbClr val="00B050"/>
                </a:solidFill>
              </a:rPr>
              <a:t>example1.c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en-US" altLang="zh-TW" dirty="0"/>
              <a:t>	</a:t>
            </a:r>
            <a:r>
              <a:rPr kumimoji="1" lang="en-US" altLang="zh-TW" dirty="0" smtClean="0"/>
              <a:t>			/</a:t>
            </a:r>
            <a:r>
              <a:rPr kumimoji="1" lang="en-US" altLang="zh-TW" b="1" dirty="0">
                <a:solidFill>
                  <a:srgbClr val="00B050"/>
                </a:solidFill>
              </a:rPr>
              <a:t>example2.c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en-US" altLang="zh-TW" dirty="0"/>
              <a:t>	</a:t>
            </a:r>
            <a:r>
              <a:rPr kumimoji="1" lang="en-US" altLang="zh-TW" dirty="0" smtClean="0"/>
              <a:t>	/</a:t>
            </a:r>
            <a:r>
              <a:rPr kumimoji="1" lang="en-US" altLang="zh-TW" dirty="0" smtClean="0">
                <a:solidFill>
                  <a:srgbClr val="0070C0"/>
                </a:solidFill>
              </a:rPr>
              <a:t>folder3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en-US" altLang="zh-TW" dirty="0" smtClean="0"/>
              <a:t>	/</a:t>
            </a:r>
            <a:r>
              <a:rPr kumimoji="1" lang="en-US" altLang="zh-TW" dirty="0" smtClean="0">
                <a:solidFill>
                  <a:srgbClr val="0070C0"/>
                </a:solidFill>
              </a:rPr>
              <a:t>rex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en-US" altLang="zh-TW" dirty="0"/>
              <a:t>	</a:t>
            </a:r>
            <a:r>
              <a:rPr kumimoji="1" lang="en-US" altLang="zh-TW" dirty="0" smtClean="0"/>
              <a:t>/</a:t>
            </a:r>
            <a:r>
              <a:rPr kumimoji="1" lang="en-US" altLang="zh-TW" dirty="0" smtClean="0">
                <a:solidFill>
                  <a:srgbClr val="0070C0"/>
                </a:solidFill>
              </a:rPr>
              <a:t>yucca</a:t>
            </a:r>
            <a:endParaRPr kumimoji="1" lang="zh-TW" altLang="en-US" dirty="0">
              <a:solidFill>
                <a:srgbClr val="0070C0"/>
              </a:solidFill>
            </a:endParaRPr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6290387" y="1268964"/>
            <a:ext cx="10515600" cy="5691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None/>
            </a:pPr>
            <a:endParaRPr kumimoji="1" lang="zh-TW" altLang="en-US" dirty="0">
              <a:solidFill>
                <a:srgbClr val="0070C0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727473" y="1690688"/>
            <a:ext cx="646452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b="1" dirty="0" smtClean="0">
                <a:solidFill>
                  <a:srgbClr val="0070C0"/>
                </a:solidFill>
              </a:rPr>
              <a:t>藍色</a:t>
            </a:r>
            <a:r>
              <a:rPr kumimoji="1" lang="zh-TW" altLang="en-US" sz="2400" dirty="0" smtClean="0"/>
              <a:t>為資料夾</a:t>
            </a:r>
            <a:endParaRPr kumimoji="1" lang="en-US" altLang="zh-TW" sz="2400" dirty="0" smtClean="0"/>
          </a:p>
          <a:p>
            <a:r>
              <a:rPr kumimoji="1" lang="zh-TW" altLang="en-US" sz="2400" b="1" dirty="0" smtClean="0">
                <a:solidFill>
                  <a:srgbClr val="00B050"/>
                </a:solidFill>
              </a:rPr>
              <a:t>綠色</a:t>
            </a:r>
            <a:r>
              <a:rPr kumimoji="1" lang="zh-TW" altLang="en-US" sz="2400" dirty="0" smtClean="0"/>
              <a:t>為檔案</a:t>
            </a:r>
            <a:endParaRPr kumimoji="1" lang="en-US" altLang="zh-TW" sz="2400" dirty="0" smtClean="0"/>
          </a:p>
          <a:p>
            <a:endParaRPr kumimoji="1" lang="en-US" altLang="zh-TW" sz="2400" dirty="0"/>
          </a:p>
          <a:p>
            <a:r>
              <a:rPr kumimoji="1" lang="zh-TW" altLang="en-US" sz="2400" dirty="0" smtClean="0"/>
              <a:t>相對路徑要看你當前的位置</a:t>
            </a:r>
            <a:endParaRPr kumimoji="1" lang="en-US" altLang="zh-TW" sz="2400" dirty="0" smtClean="0"/>
          </a:p>
          <a:p>
            <a:r>
              <a:rPr kumimoji="1" lang="zh-TW" altLang="en-US" sz="2400" dirty="0" smtClean="0"/>
              <a:t>絕對路徑則為</a:t>
            </a:r>
            <a:r>
              <a:rPr kumimoji="1" lang="zh-TW" altLang="en-US" sz="2400" b="1" dirty="0" smtClean="0"/>
              <a:t>絕對</a:t>
            </a:r>
            <a:r>
              <a:rPr kumimoji="1" lang="zh-TW" altLang="en-US" sz="2400" dirty="0" smtClean="0"/>
              <a:t>的位置</a:t>
            </a:r>
            <a:endParaRPr kumimoji="1" lang="en-US" altLang="zh-TW" sz="2400" dirty="0" smtClean="0"/>
          </a:p>
          <a:p>
            <a:endParaRPr kumimoji="1" lang="en-US" altLang="zh-TW" sz="2400" dirty="0"/>
          </a:p>
          <a:p>
            <a:r>
              <a:rPr kumimoji="1" lang="zh-TW" altLang="en-US" sz="2400" dirty="0" smtClean="0"/>
              <a:t>如果你位在 </a:t>
            </a:r>
            <a:r>
              <a:rPr kumimoji="1" lang="en-US" altLang="zh-TW" sz="2400" dirty="0" smtClean="0"/>
              <a:t>/home/</a:t>
            </a:r>
            <a:r>
              <a:rPr kumimoji="1" lang="en-US" altLang="zh-TW" sz="2400" dirty="0" err="1" smtClean="0"/>
              <a:t>bowen</a:t>
            </a:r>
            <a:endParaRPr kumimoji="1" lang="en-US" altLang="zh-TW" sz="2400" dirty="0" smtClean="0"/>
          </a:p>
          <a:p>
            <a:r>
              <a:rPr kumimoji="1" lang="zh-TW" altLang="en-US" sz="2400" dirty="0" smtClean="0"/>
              <a:t>則 </a:t>
            </a:r>
            <a:r>
              <a:rPr kumimoji="1" lang="en-US" altLang="zh-TW" sz="2400" dirty="0" smtClean="0"/>
              <a:t>example2.c</a:t>
            </a:r>
            <a:r>
              <a:rPr kumimoji="1" lang="zh-TW" altLang="en-US" sz="2400" dirty="0" smtClean="0"/>
              <a:t> 的</a:t>
            </a:r>
            <a:endParaRPr kumimoji="1" lang="en-US" altLang="zh-TW" sz="2400" dirty="0" smtClean="0"/>
          </a:p>
          <a:p>
            <a:pPr marL="342900" indent="-342900">
              <a:buFont typeface="Arial" charset="0"/>
              <a:buChar char="•"/>
            </a:pPr>
            <a:r>
              <a:rPr kumimoji="1" lang="zh-TW" altLang="en-US" sz="2400" dirty="0" smtClean="0"/>
              <a:t>相對路徑為：</a:t>
            </a:r>
            <a:endParaRPr kumimoji="1" lang="en-US" altLang="zh-TW" sz="2400" dirty="0" smtClean="0"/>
          </a:p>
          <a:p>
            <a:pPr lvl="1"/>
            <a:r>
              <a:rPr kumimoji="1" lang="en-US" altLang="zh-TW" sz="2400" dirty="0" smtClean="0"/>
              <a:t>./folder2/</a:t>
            </a:r>
            <a:r>
              <a:rPr kumimoji="1" lang="en-US" altLang="zh-TW" sz="2400" dirty="0" err="1" smtClean="0"/>
              <a:t>c_example</a:t>
            </a:r>
            <a:r>
              <a:rPr kumimoji="1" lang="en-US" altLang="zh-TW" sz="2400" dirty="0" smtClean="0"/>
              <a:t>/example1.c</a:t>
            </a:r>
          </a:p>
          <a:p>
            <a:pPr marL="342900" indent="-342900">
              <a:buFont typeface="Arial" charset="0"/>
              <a:buChar char="•"/>
            </a:pPr>
            <a:r>
              <a:rPr kumimoji="1" lang="zh-TW" altLang="en-US" sz="2400" dirty="0" smtClean="0"/>
              <a:t>絕對路徑為：</a:t>
            </a:r>
            <a:endParaRPr kumimoji="1" lang="en-US" altLang="zh-TW" sz="2400" dirty="0" smtClean="0"/>
          </a:p>
          <a:p>
            <a:pPr lvl="1"/>
            <a:r>
              <a:rPr kumimoji="1" lang="en-US" altLang="zh-TW" sz="2400" dirty="0" smtClean="0"/>
              <a:t>/home/</a:t>
            </a:r>
            <a:r>
              <a:rPr kumimoji="1" lang="en-US" altLang="zh-TW" sz="2400" dirty="0" err="1" smtClean="0"/>
              <a:t>bowen</a:t>
            </a:r>
            <a:r>
              <a:rPr kumimoji="1" lang="en-US" altLang="zh-TW" sz="2400" dirty="0" smtClean="0"/>
              <a:t>/folder2/</a:t>
            </a:r>
            <a:r>
              <a:rPr kumimoji="1" lang="en-US" altLang="zh-TW" sz="2400" dirty="0" err="1" smtClean="0"/>
              <a:t>c_example</a:t>
            </a:r>
            <a:r>
              <a:rPr kumimoji="1" lang="en-US" altLang="zh-TW" sz="2400" dirty="0" smtClean="0"/>
              <a:t>/example1.c</a:t>
            </a:r>
          </a:p>
        </p:txBody>
      </p:sp>
    </p:spTree>
    <p:extLst>
      <p:ext uri="{BB962C8B-B14F-4D97-AF65-F5344CB8AC3E}">
        <p14:creationId xmlns:p14="http://schemas.microsoft.com/office/powerpoint/2010/main" val="83700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4000" dirty="0" smtClean="0"/>
              <a:t>相對路徑 </a:t>
            </a:r>
            <a:r>
              <a:rPr kumimoji="1" lang="en-US" altLang="zh-TW" sz="4000" dirty="0"/>
              <a:t>r</a:t>
            </a:r>
            <a:r>
              <a:rPr kumimoji="1" lang="en-US" altLang="zh-TW" sz="4000" dirty="0" smtClean="0"/>
              <a:t>elative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path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vs</a:t>
            </a:r>
            <a:r>
              <a:rPr kumimoji="1" lang="zh-TW" altLang="en-US" sz="4000" dirty="0" smtClean="0"/>
              <a:t> 絕對路徑 </a:t>
            </a:r>
            <a:r>
              <a:rPr kumimoji="1" lang="en-US" altLang="zh-TW" sz="4000" dirty="0" smtClean="0"/>
              <a:t>absolute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path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68964"/>
            <a:ext cx="10515600" cy="5691674"/>
          </a:xfrm>
        </p:spPr>
        <p:txBody>
          <a:bodyPr>
            <a:normAutofit/>
          </a:bodyPr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en-US" altLang="zh-TW" dirty="0" smtClean="0"/>
              <a:t>/</a:t>
            </a:r>
            <a:r>
              <a:rPr kumimoji="1" lang="en-US" altLang="zh-TW" dirty="0" smtClean="0">
                <a:solidFill>
                  <a:srgbClr val="0070C0"/>
                </a:solidFill>
              </a:rPr>
              <a:t>home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en-US" altLang="zh-TW" dirty="0"/>
              <a:t>	</a:t>
            </a:r>
            <a:r>
              <a:rPr kumimoji="1" lang="en-US" altLang="zh-TW" dirty="0" smtClean="0"/>
              <a:t>/</a:t>
            </a:r>
            <a:r>
              <a:rPr kumimoji="1" lang="en-US" altLang="zh-TW" dirty="0" err="1" smtClean="0">
                <a:solidFill>
                  <a:srgbClr val="0070C0"/>
                </a:solidFill>
              </a:rPr>
              <a:t>hadoop</a:t>
            </a:r>
            <a:endParaRPr kumimoji="1" lang="en-US" altLang="zh-TW" dirty="0" smtClean="0">
              <a:solidFill>
                <a:srgbClr val="0070C0"/>
              </a:solidFill>
            </a:endParaRP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en-US" altLang="zh-TW" dirty="0"/>
              <a:t>	</a:t>
            </a:r>
            <a:r>
              <a:rPr kumimoji="1" lang="en-US" altLang="zh-TW" dirty="0" smtClean="0"/>
              <a:t>/</a:t>
            </a:r>
            <a:r>
              <a:rPr kumimoji="1" lang="en-US" altLang="zh-TW" dirty="0" err="1" smtClean="0">
                <a:solidFill>
                  <a:srgbClr val="0070C0"/>
                </a:solidFill>
              </a:rPr>
              <a:t>bowen</a:t>
            </a:r>
            <a:endParaRPr kumimoji="1" lang="en-US" altLang="zh-TW" dirty="0" smtClean="0">
              <a:solidFill>
                <a:srgbClr val="0070C0"/>
              </a:solidFill>
            </a:endParaRP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en-US" altLang="zh-TW" dirty="0"/>
              <a:t>	</a:t>
            </a:r>
            <a:r>
              <a:rPr kumimoji="1" lang="en-US" altLang="zh-TW" dirty="0" smtClean="0"/>
              <a:t>	/</a:t>
            </a:r>
            <a:r>
              <a:rPr kumimoji="1" lang="en-US" altLang="zh-TW" dirty="0" smtClean="0">
                <a:solidFill>
                  <a:srgbClr val="0070C0"/>
                </a:solidFill>
              </a:rPr>
              <a:t>folder1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en-US" altLang="zh-TW" dirty="0"/>
              <a:t>	</a:t>
            </a:r>
            <a:r>
              <a:rPr kumimoji="1" lang="en-US" altLang="zh-TW" dirty="0" smtClean="0"/>
              <a:t>	/</a:t>
            </a:r>
            <a:r>
              <a:rPr kumimoji="1" lang="en-US" altLang="zh-TW" dirty="0" smtClean="0">
                <a:solidFill>
                  <a:srgbClr val="0070C0"/>
                </a:solidFill>
              </a:rPr>
              <a:t>folder2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en-US" altLang="zh-TW" dirty="0"/>
              <a:t>	</a:t>
            </a:r>
            <a:r>
              <a:rPr kumimoji="1" lang="en-US" altLang="zh-TW" dirty="0" smtClean="0"/>
              <a:t>	</a:t>
            </a:r>
            <a:r>
              <a:rPr kumimoji="1" lang="en-US" altLang="zh-TW" dirty="0"/>
              <a:t>	</a:t>
            </a:r>
            <a:r>
              <a:rPr kumimoji="1" lang="en-US" altLang="zh-TW" dirty="0" smtClean="0"/>
              <a:t>/</a:t>
            </a:r>
            <a:r>
              <a:rPr kumimoji="1" lang="en-US" altLang="zh-TW" b="1" dirty="0" smtClean="0">
                <a:solidFill>
                  <a:srgbClr val="00B050"/>
                </a:solidFill>
              </a:rPr>
              <a:t>MIS132L3.pptx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en-US" altLang="zh-TW" dirty="0"/>
              <a:t>	</a:t>
            </a:r>
            <a:r>
              <a:rPr kumimoji="1" lang="en-US" altLang="zh-TW" dirty="0" smtClean="0"/>
              <a:t>		/</a:t>
            </a:r>
            <a:r>
              <a:rPr kumimoji="1" lang="en-US" altLang="zh-TW" b="1" dirty="0" smtClean="0">
                <a:solidFill>
                  <a:srgbClr val="00B050"/>
                </a:solidFill>
              </a:rPr>
              <a:t>pyL3.ipynb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en-US" altLang="zh-TW" dirty="0"/>
              <a:t>	</a:t>
            </a:r>
            <a:r>
              <a:rPr kumimoji="1" lang="en-US" altLang="zh-TW" dirty="0" smtClean="0"/>
              <a:t>		/</a:t>
            </a:r>
            <a:r>
              <a:rPr kumimoji="1" lang="en-US" altLang="zh-TW" dirty="0" err="1" smtClean="0">
                <a:solidFill>
                  <a:srgbClr val="0070C0"/>
                </a:solidFill>
              </a:rPr>
              <a:t>c_example</a:t>
            </a:r>
            <a:endParaRPr kumimoji="1" lang="en-US" altLang="zh-TW" dirty="0" smtClean="0">
              <a:solidFill>
                <a:srgbClr val="0070C0"/>
              </a:solidFill>
            </a:endParaRP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en-US" altLang="zh-TW" dirty="0"/>
              <a:t>	</a:t>
            </a:r>
            <a:r>
              <a:rPr kumimoji="1" lang="en-US" altLang="zh-TW" dirty="0" smtClean="0"/>
              <a:t>			/</a:t>
            </a:r>
            <a:r>
              <a:rPr kumimoji="1" lang="en-US" altLang="zh-TW" b="1" dirty="0">
                <a:solidFill>
                  <a:srgbClr val="00B050"/>
                </a:solidFill>
              </a:rPr>
              <a:t>example1.c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en-US" altLang="zh-TW" dirty="0"/>
              <a:t>	</a:t>
            </a:r>
            <a:r>
              <a:rPr kumimoji="1" lang="en-US" altLang="zh-TW" dirty="0" smtClean="0"/>
              <a:t>			/</a:t>
            </a:r>
            <a:r>
              <a:rPr kumimoji="1" lang="en-US" altLang="zh-TW" b="1" dirty="0">
                <a:solidFill>
                  <a:srgbClr val="00B050"/>
                </a:solidFill>
              </a:rPr>
              <a:t>example2.c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en-US" altLang="zh-TW" dirty="0"/>
              <a:t>	</a:t>
            </a:r>
            <a:r>
              <a:rPr kumimoji="1" lang="en-US" altLang="zh-TW" dirty="0" smtClean="0"/>
              <a:t>	/</a:t>
            </a:r>
            <a:r>
              <a:rPr kumimoji="1" lang="en-US" altLang="zh-TW" dirty="0" smtClean="0">
                <a:solidFill>
                  <a:srgbClr val="0070C0"/>
                </a:solidFill>
              </a:rPr>
              <a:t>folder3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en-US" altLang="zh-TW" dirty="0" smtClean="0"/>
              <a:t>	/</a:t>
            </a:r>
            <a:r>
              <a:rPr kumimoji="1" lang="en-US" altLang="zh-TW" dirty="0" smtClean="0">
                <a:solidFill>
                  <a:srgbClr val="0070C0"/>
                </a:solidFill>
              </a:rPr>
              <a:t>rex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en-US" altLang="zh-TW" dirty="0"/>
              <a:t>	</a:t>
            </a:r>
            <a:r>
              <a:rPr kumimoji="1" lang="en-US" altLang="zh-TW" dirty="0" smtClean="0"/>
              <a:t>/</a:t>
            </a:r>
            <a:r>
              <a:rPr kumimoji="1" lang="en-US" altLang="zh-TW" dirty="0" smtClean="0">
                <a:solidFill>
                  <a:srgbClr val="0070C0"/>
                </a:solidFill>
              </a:rPr>
              <a:t>yucca</a:t>
            </a:r>
            <a:endParaRPr kumimoji="1" lang="zh-TW" altLang="en-US" dirty="0">
              <a:solidFill>
                <a:srgbClr val="0070C0"/>
              </a:solidFill>
            </a:endParaRPr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6290387" y="1268964"/>
            <a:ext cx="10515600" cy="5691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None/>
            </a:pPr>
            <a:endParaRPr kumimoji="1" lang="zh-TW" altLang="en-US" dirty="0">
              <a:solidFill>
                <a:srgbClr val="0070C0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727473" y="1690688"/>
            <a:ext cx="387798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b="1" dirty="0" smtClean="0">
                <a:solidFill>
                  <a:srgbClr val="0070C0"/>
                </a:solidFill>
              </a:rPr>
              <a:t>藍色</a:t>
            </a:r>
            <a:r>
              <a:rPr kumimoji="1" lang="zh-TW" altLang="en-US" sz="2400" dirty="0" smtClean="0"/>
              <a:t>為資料夾</a:t>
            </a:r>
            <a:endParaRPr kumimoji="1" lang="en-US" altLang="zh-TW" sz="2400" dirty="0" smtClean="0"/>
          </a:p>
          <a:p>
            <a:r>
              <a:rPr kumimoji="1" lang="zh-TW" altLang="en-US" sz="2400" b="1" dirty="0" smtClean="0">
                <a:solidFill>
                  <a:srgbClr val="00B050"/>
                </a:solidFill>
              </a:rPr>
              <a:t>綠色</a:t>
            </a:r>
            <a:r>
              <a:rPr kumimoji="1" lang="zh-TW" altLang="en-US" sz="2400" dirty="0" smtClean="0"/>
              <a:t>為檔案</a:t>
            </a:r>
            <a:endParaRPr kumimoji="1" lang="en-US" altLang="zh-TW" sz="2400" dirty="0" smtClean="0"/>
          </a:p>
          <a:p>
            <a:endParaRPr kumimoji="1" lang="en-US" altLang="zh-TW" sz="2400" dirty="0"/>
          </a:p>
          <a:p>
            <a:r>
              <a:rPr kumimoji="1" lang="zh-TW" altLang="en-US" sz="2400" dirty="0" smtClean="0"/>
              <a:t>相對路徑要看你當前的位置</a:t>
            </a:r>
            <a:endParaRPr kumimoji="1" lang="en-US" altLang="zh-TW" sz="2400" dirty="0" smtClean="0"/>
          </a:p>
          <a:p>
            <a:r>
              <a:rPr kumimoji="1" lang="zh-TW" altLang="en-US" sz="2400" dirty="0" smtClean="0"/>
              <a:t>絕對路徑則為</a:t>
            </a:r>
            <a:r>
              <a:rPr kumimoji="1" lang="zh-TW" altLang="en-US" sz="2400" b="1" dirty="0" smtClean="0"/>
              <a:t>絕對</a:t>
            </a:r>
            <a:r>
              <a:rPr kumimoji="1" lang="zh-TW" altLang="en-US" sz="2400" dirty="0" smtClean="0"/>
              <a:t>的位置</a:t>
            </a:r>
            <a:endParaRPr kumimoji="1" lang="en-US" altLang="zh-TW" sz="2400" dirty="0" smtClean="0"/>
          </a:p>
          <a:p>
            <a:endParaRPr kumimoji="1" lang="en-US" altLang="zh-TW" sz="2400" dirty="0"/>
          </a:p>
          <a:p>
            <a:r>
              <a:rPr kumimoji="1" lang="zh-TW" altLang="en-US" sz="2400" dirty="0" smtClean="0"/>
              <a:t>如果你位在 </a:t>
            </a:r>
            <a:r>
              <a:rPr kumimoji="1" lang="en-US" altLang="zh-TW" sz="2400" dirty="0" smtClean="0"/>
              <a:t>/home/</a:t>
            </a:r>
            <a:r>
              <a:rPr kumimoji="1" lang="en-US" altLang="zh-TW" sz="2400" dirty="0" err="1" smtClean="0"/>
              <a:t>bowen</a:t>
            </a:r>
            <a:endParaRPr kumimoji="1" lang="en-US" altLang="zh-TW" sz="2400" dirty="0" smtClean="0"/>
          </a:p>
          <a:p>
            <a:r>
              <a:rPr kumimoji="1" lang="zh-TW" altLang="en-US" sz="2400" dirty="0" smtClean="0"/>
              <a:t>則 </a:t>
            </a:r>
            <a:r>
              <a:rPr kumimoji="1" lang="en-US" altLang="zh-TW" sz="2400" dirty="0" smtClean="0"/>
              <a:t>home</a:t>
            </a:r>
            <a:r>
              <a:rPr kumimoji="1" lang="zh-TW" altLang="en-US" sz="2400" dirty="0" smtClean="0"/>
              <a:t> 的</a:t>
            </a:r>
            <a:endParaRPr kumimoji="1" lang="en-US" altLang="zh-TW" sz="2400" dirty="0" smtClean="0"/>
          </a:p>
          <a:p>
            <a:pPr marL="342900" indent="-342900">
              <a:buFont typeface="Arial" charset="0"/>
              <a:buChar char="•"/>
            </a:pPr>
            <a:r>
              <a:rPr kumimoji="1" lang="zh-TW" altLang="en-US" sz="2400" dirty="0" smtClean="0"/>
              <a:t>相對路徑為：</a:t>
            </a:r>
            <a:endParaRPr kumimoji="1" lang="en-US" altLang="zh-TW" sz="2400" dirty="0" smtClean="0"/>
          </a:p>
          <a:p>
            <a:pPr lvl="1"/>
            <a:r>
              <a:rPr kumimoji="1" lang="en-US" altLang="zh-TW" sz="2400" dirty="0" smtClean="0"/>
              <a:t>../</a:t>
            </a:r>
          </a:p>
          <a:p>
            <a:pPr marL="342900" indent="-342900">
              <a:buFont typeface="Arial" charset="0"/>
              <a:buChar char="•"/>
            </a:pPr>
            <a:r>
              <a:rPr kumimoji="1" lang="zh-TW" altLang="en-US" sz="2400" dirty="0" smtClean="0"/>
              <a:t>絕對路徑為：</a:t>
            </a:r>
            <a:endParaRPr kumimoji="1" lang="en-US" altLang="zh-TW" sz="2400" dirty="0" smtClean="0"/>
          </a:p>
          <a:p>
            <a:pPr lvl="1"/>
            <a:r>
              <a:rPr kumimoji="1" lang="en-US" altLang="zh-TW" sz="2400" dirty="0" smtClean="0"/>
              <a:t>/home</a:t>
            </a:r>
          </a:p>
        </p:txBody>
      </p:sp>
    </p:spTree>
    <p:extLst>
      <p:ext uri="{BB962C8B-B14F-4D97-AF65-F5344CB8AC3E}">
        <p14:creationId xmlns:p14="http://schemas.microsoft.com/office/powerpoint/2010/main" val="128054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4000" dirty="0" smtClean="0"/>
              <a:t>相對路徑 </a:t>
            </a:r>
            <a:r>
              <a:rPr kumimoji="1" lang="en-US" altLang="zh-TW" sz="4000" dirty="0"/>
              <a:t>r</a:t>
            </a:r>
            <a:r>
              <a:rPr kumimoji="1" lang="en-US" altLang="zh-TW" sz="4000" dirty="0" smtClean="0"/>
              <a:t>elative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path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vs</a:t>
            </a:r>
            <a:r>
              <a:rPr kumimoji="1" lang="zh-TW" altLang="en-US" sz="4000" dirty="0" smtClean="0"/>
              <a:t> 絕對路徑 </a:t>
            </a:r>
            <a:r>
              <a:rPr kumimoji="1" lang="en-US" altLang="zh-TW" sz="4000" dirty="0" smtClean="0"/>
              <a:t>absolute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path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68964"/>
            <a:ext cx="10515600" cy="5691674"/>
          </a:xfrm>
        </p:spPr>
        <p:txBody>
          <a:bodyPr>
            <a:normAutofit/>
          </a:bodyPr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en-US" altLang="zh-TW" dirty="0" smtClean="0"/>
              <a:t>/</a:t>
            </a:r>
            <a:r>
              <a:rPr kumimoji="1" lang="en-US" altLang="zh-TW" dirty="0" smtClean="0">
                <a:solidFill>
                  <a:srgbClr val="0070C0"/>
                </a:solidFill>
              </a:rPr>
              <a:t>home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en-US" altLang="zh-TW" dirty="0"/>
              <a:t>	</a:t>
            </a:r>
            <a:r>
              <a:rPr kumimoji="1" lang="en-US" altLang="zh-TW" dirty="0" smtClean="0"/>
              <a:t>/</a:t>
            </a:r>
            <a:r>
              <a:rPr kumimoji="1" lang="en-US" altLang="zh-TW" dirty="0" err="1" smtClean="0">
                <a:solidFill>
                  <a:srgbClr val="0070C0"/>
                </a:solidFill>
              </a:rPr>
              <a:t>hadoop</a:t>
            </a:r>
            <a:endParaRPr kumimoji="1" lang="en-US" altLang="zh-TW" dirty="0" smtClean="0">
              <a:solidFill>
                <a:srgbClr val="0070C0"/>
              </a:solidFill>
            </a:endParaRP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en-US" altLang="zh-TW" dirty="0"/>
              <a:t>	</a:t>
            </a:r>
            <a:r>
              <a:rPr kumimoji="1" lang="en-US" altLang="zh-TW" dirty="0" smtClean="0"/>
              <a:t>/</a:t>
            </a:r>
            <a:r>
              <a:rPr kumimoji="1" lang="en-US" altLang="zh-TW" dirty="0" err="1" smtClean="0">
                <a:solidFill>
                  <a:srgbClr val="0070C0"/>
                </a:solidFill>
              </a:rPr>
              <a:t>bowen</a:t>
            </a:r>
            <a:endParaRPr kumimoji="1" lang="en-US" altLang="zh-TW" dirty="0" smtClean="0">
              <a:solidFill>
                <a:srgbClr val="0070C0"/>
              </a:solidFill>
            </a:endParaRP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en-US" altLang="zh-TW" dirty="0"/>
              <a:t>	</a:t>
            </a:r>
            <a:r>
              <a:rPr kumimoji="1" lang="en-US" altLang="zh-TW" dirty="0" smtClean="0"/>
              <a:t>	/</a:t>
            </a:r>
            <a:r>
              <a:rPr kumimoji="1" lang="en-US" altLang="zh-TW" dirty="0" smtClean="0">
                <a:solidFill>
                  <a:srgbClr val="0070C0"/>
                </a:solidFill>
              </a:rPr>
              <a:t>folder1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en-US" altLang="zh-TW" dirty="0"/>
              <a:t>	</a:t>
            </a:r>
            <a:r>
              <a:rPr kumimoji="1" lang="en-US" altLang="zh-TW" dirty="0" smtClean="0"/>
              <a:t>	/</a:t>
            </a:r>
            <a:r>
              <a:rPr kumimoji="1" lang="en-US" altLang="zh-TW" dirty="0" smtClean="0">
                <a:solidFill>
                  <a:srgbClr val="0070C0"/>
                </a:solidFill>
              </a:rPr>
              <a:t>folder2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en-US" altLang="zh-TW" dirty="0"/>
              <a:t>	</a:t>
            </a:r>
            <a:r>
              <a:rPr kumimoji="1" lang="en-US" altLang="zh-TW" dirty="0" smtClean="0"/>
              <a:t>	</a:t>
            </a:r>
            <a:r>
              <a:rPr kumimoji="1" lang="en-US" altLang="zh-TW" dirty="0"/>
              <a:t>	</a:t>
            </a:r>
            <a:r>
              <a:rPr kumimoji="1" lang="en-US" altLang="zh-TW" dirty="0" smtClean="0"/>
              <a:t>/</a:t>
            </a:r>
            <a:r>
              <a:rPr kumimoji="1" lang="en-US" altLang="zh-TW" b="1" dirty="0" smtClean="0">
                <a:solidFill>
                  <a:srgbClr val="00B050"/>
                </a:solidFill>
              </a:rPr>
              <a:t>MIS132L3.pptx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en-US" altLang="zh-TW" dirty="0"/>
              <a:t>	</a:t>
            </a:r>
            <a:r>
              <a:rPr kumimoji="1" lang="en-US" altLang="zh-TW" dirty="0" smtClean="0"/>
              <a:t>		/</a:t>
            </a:r>
            <a:r>
              <a:rPr kumimoji="1" lang="en-US" altLang="zh-TW" b="1" dirty="0" smtClean="0">
                <a:solidFill>
                  <a:srgbClr val="00B050"/>
                </a:solidFill>
              </a:rPr>
              <a:t>pyL3.ipynb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en-US" altLang="zh-TW" dirty="0"/>
              <a:t>	</a:t>
            </a:r>
            <a:r>
              <a:rPr kumimoji="1" lang="en-US" altLang="zh-TW" dirty="0" smtClean="0"/>
              <a:t>		/</a:t>
            </a:r>
            <a:r>
              <a:rPr kumimoji="1" lang="en-US" altLang="zh-TW" dirty="0" err="1" smtClean="0">
                <a:solidFill>
                  <a:srgbClr val="0070C0"/>
                </a:solidFill>
              </a:rPr>
              <a:t>c_example</a:t>
            </a:r>
            <a:endParaRPr kumimoji="1" lang="en-US" altLang="zh-TW" dirty="0" smtClean="0">
              <a:solidFill>
                <a:srgbClr val="0070C0"/>
              </a:solidFill>
            </a:endParaRP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en-US" altLang="zh-TW" dirty="0"/>
              <a:t>	</a:t>
            </a:r>
            <a:r>
              <a:rPr kumimoji="1" lang="en-US" altLang="zh-TW" dirty="0" smtClean="0"/>
              <a:t>			/</a:t>
            </a:r>
            <a:r>
              <a:rPr kumimoji="1" lang="en-US" altLang="zh-TW" b="1" dirty="0">
                <a:solidFill>
                  <a:srgbClr val="00B050"/>
                </a:solidFill>
              </a:rPr>
              <a:t>example1.c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en-US" altLang="zh-TW" dirty="0"/>
              <a:t>	</a:t>
            </a:r>
            <a:r>
              <a:rPr kumimoji="1" lang="en-US" altLang="zh-TW" dirty="0" smtClean="0"/>
              <a:t>			/</a:t>
            </a:r>
            <a:r>
              <a:rPr kumimoji="1" lang="en-US" altLang="zh-TW" b="1" dirty="0">
                <a:solidFill>
                  <a:srgbClr val="00B050"/>
                </a:solidFill>
              </a:rPr>
              <a:t>example2.c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en-US" altLang="zh-TW" dirty="0"/>
              <a:t>	</a:t>
            </a:r>
            <a:r>
              <a:rPr kumimoji="1" lang="en-US" altLang="zh-TW" dirty="0" smtClean="0"/>
              <a:t>	/</a:t>
            </a:r>
            <a:r>
              <a:rPr kumimoji="1" lang="en-US" altLang="zh-TW" dirty="0" smtClean="0">
                <a:solidFill>
                  <a:srgbClr val="0070C0"/>
                </a:solidFill>
              </a:rPr>
              <a:t>folder3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en-US" altLang="zh-TW" dirty="0" smtClean="0"/>
              <a:t>	/</a:t>
            </a:r>
            <a:r>
              <a:rPr kumimoji="1" lang="en-US" altLang="zh-TW" dirty="0" smtClean="0">
                <a:solidFill>
                  <a:srgbClr val="0070C0"/>
                </a:solidFill>
              </a:rPr>
              <a:t>rex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en-US" altLang="zh-TW" dirty="0"/>
              <a:t>	</a:t>
            </a:r>
            <a:r>
              <a:rPr kumimoji="1" lang="en-US" altLang="zh-TW" dirty="0" smtClean="0"/>
              <a:t>/</a:t>
            </a:r>
            <a:r>
              <a:rPr kumimoji="1" lang="en-US" altLang="zh-TW" dirty="0" smtClean="0">
                <a:solidFill>
                  <a:srgbClr val="0070C0"/>
                </a:solidFill>
              </a:rPr>
              <a:t>yucca</a:t>
            </a:r>
            <a:endParaRPr kumimoji="1" lang="zh-TW" altLang="en-US" dirty="0">
              <a:solidFill>
                <a:srgbClr val="0070C0"/>
              </a:solidFill>
            </a:endParaRPr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6290387" y="1268964"/>
            <a:ext cx="10515600" cy="5691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None/>
            </a:pPr>
            <a:endParaRPr kumimoji="1" lang="zh-TW" altLang="en-US" dirty="0">
              <a:solidFill>
                <a:srgbClr val="0070C0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727473" y="1690688"/>
            <a:ext cx="387798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b="1" dirty="0" smtClean="0">
                <a:solidFill>
                  <a:srgbClr val="0070C0"/>
                </a:solidFill>
              </a:rPr>
              <a:t>藍色</a:t>
            </a:r>
            <a:r>
              <a:rPr kumimoji="1" lang="zh-TW" altLang="en-US" sz="2400" dirty="0" smtClean="0"/>
              <a:t>為資料夾</a:t>
            </a:r>
            <a:endParaRPr kumimoji="1" lang="en-US" altLang="zh-TW" sz="2400" dirty="0" smtClean="0"/>
          </a:p>
          <a:p>
            <a:r>
              <a:rPr kumimoji="1" lang="zh-TW" altLang="en-US" sz="2400" b="1" dirty="0" smtClean="0">
                <a:solidFill>
                  <a:srgbClr val="00B050"/>
                </a:solidFill>
              </a:rPr>
              <a:t>綠色</a:t>
            </a:r>
            <a:r>
              <a:rPr kumimoji="1" lang="zh-TW" altLang="en-US" sz="2400" dirty="0" smtClean="0"/>
              <a:t>為檔案</a:t>
            </a:r>
            <a:endParaRPr kumimoji="1" lang="en-US" altLang="zh-TW" sz="2400" dirty="0" smtClean="0"/>
          </a:p>
          <a:p>
            <a:endParaRPr kumimoji="1" lang="en-US" altLang="zh-TW" sz="2400" dirty="0"/>
          </a:p>
          <a:p>
            <a:r>
              <a:rPr kumimoji="1" lang="zh-TW" altLang="en-US" sz="2400" dirty="0" smtClean="0"/>
              <a:t>相對路徑要看你當前的位置</a:t>
            </a:r>
            <a:endParaRPr kumimoji="1" lang="en-US" altLang="zh-TW" sz="2400" dirty="0" smtClean="0"/>
          </a:p>
          <a:p>
            <a:r>
              <a:rPr kumimoji="1" lang="zh-TW" altLang="en-US" sz="2400" dirty="0" smtClean="0"/>
              <a:t>絕對路徑則為</a:t>
            </a:r>
            <a:r>
              <a:rPr kumimoji="1" lang="zh-TW" altLang="en-US" sz="2400" b="1" dirty="0" smtClean="0"/>
              <a:t>絕對</a:t>
            </a:r>
            <a:r>
              <a:rPr kumimoji="1" lang="zh-TW" altLang="en-US" sz="2400" dirty="0" smtClean="0"/>
              <a:t>的位置</a:t>
            </a:r>
            <a:endParaRPr kumimoji="1" lang="en-US" altLang="zh-TW" sz="2400" dirty="0" smtClean="0"/>
          </a:p>
          <a:p>
            <a:endParaRPr kumimoji="1" lang="en-US" altLang="zh-TW" sz="2400" dirty="0"/>
          </a:p>
          <a:p>
            <a:r>
              <a:rPr kumimoji="1" lang="zh-TW" altLang="en-US" sz="2400" dirty="0" smtClean="0"/>
              <a:t>如果你位在 </a:t>
            </a:r>
            <a:r>
              <a:rPr kumimoji="1" lang="en-US" altLang="zh-TW" sz="2400" dirty="0" smtClean="0"/>
              <a:t>/home/</a:t>
            </a:r>
            <a:r>
              <a:rPr kumimoji="1" lang="en-US" altLang="zh-TW" sz="2400" dirty="0" err="1" smtClean="0"/>
              <a:t>bowen</a:t>
            </a:r>
            <a:endParaRPr kumimoji="1" lang="en-US" altLang="zh-TW" sz="2400" dirty="0" smtClean="0"/>
          </a:p>
          <a:p>
            <a:r>
              <a:rPr kumimoji="1" lang="zh-TW" altLang="en-US" sz="2400" dirty="0" smtClean="0"/>
              <a:t>則 </a:t>
            </a:r>
            <a:r>
              <a:rPr kumimoji="1" lang="en-US" altLang="zh-TW" sz="2400" dirty="0" smtClean="0"/>
              <a:t>rex</a:t>
            </a:r>
            <a:r>
              <a:rPr kumimoji="1" lang="zh-TW" altLang="en-US" sz="2400" dirty="0" smtClean="0"/>
              <a:t> 的</a:t>
            </a:r>
            <a:endParaRPr kumimoji="1" lang="en-US" altLang="zh-TW" sz="2400" dirty="0" smtClean="0"/>
          </a:p>
          <a:p>
            <a:pPr marL="342900" indent="-342900">
              <a:buFont typeface="Arial" charset="0"/>
              <a:buChar char="•"/>
            </a:pPr>
            <a:r>
              <a:rPr kumimoji="1" lang="zh-TW" altLang="en-US" sz="2400" dirty="0" smtClean="0"/>
              <a:t>相對路徑為：</a:t>
            </a:r>
            <a:endParaRPr kumimoji="1" lang="en-US" altLang="zh-TW" sz="2400" dirty="0" smtClean="0"/>
          </a:p>
          <a:p>
            <a:pPr lvl="1"/>
            <a:r>
              <a:rPr kumimoji="1" lang="en-US" altLang="zh-TW" sz="2400" dirty="0" smtClean="0"/>
              <a:t>../rex</a:t>
            </a:r>
          </a:p>
          <a:p>
            <a:pPr marL="342900" indent="-342900">
              <a:buFont typeface="Arial" charset="0"/>
              <a:buChar char="•"/>
            </a:pPr>
            <a:r>
              <a:rPr kumimoji="1" lang="zh-TW" altLang="en-US" sz="2400" dirty="0" smtClean="0"/>
              <a:t>絕對路徑為：</a:t>
            </a:r>
            <a:endParaRPr kumimoji="1" lang="en-US" altLang="zh-TW" sz="2400" dirty="0" smtClean="0"/>
          </a:p>
          <a:p>
            <a:pPr lvl="1"/>
            <a:r>
              <a:rPr kumimoji="1" lang="en-US" altLang="zh-TW" sz="2400" dirty="0" smtClean="0"/>
              <a:t>/home/rex</a:t>
            </a:r>
          </a:p>
        </p:txBody>
      </p:sp>
    </p:spTree>
    <p:extLst>
      <p:ext uri="{BB962C8B-B14F-4D97-AF65-F5344CB8AC3E}">
        <p14:creationId xmlns:p14="http://schemas.microsoft.com/office/powerpoint/2010/main" val="62953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Why writing functions is important?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dirty="0" smtClean="0"/>
              <a:t>模組化</a:t>
            </a:r>
            <a:endParaRPr kumimoji="1" lang="en-US" altLang="zh-TW" dirty="0" smtClean="0"/>
          </a:p>
          <a:p>
            <a:pPr marL="971550" lvl="1" indent="-514350">
              <a:buFont typeface="+mj-lt"/>
              <a:buAutoNum type="arabicPeriod"/>
            </a:pPr>
            <a:r>
              <a:rPr kumimoji="1" lang="zh-TW" altLang="en-US" dirty="0" smtClean="0"/>
              <a:t>易於管理</a:t>
            </a:r>
            <a:endParaRPr kumimoji="1" lang="en-US" altLang="zh-TW" dirty="0" smtClean="0"/>
          </a:p>
          <a:p>
            <a:pPr marL="971550" lvl="1" indent="-514350">
              <a:buFont typeface="+mj-lt"/>
              <a:buAutoNum type="arabicPeriod"/>
            </a:pPr>
            <a:r>
              <a:rPr kumimoji="1" lang="zh-TW" altLang="en-US" dirty="0" smtClean="0"/>
              <a:t>避免重造輪子</a:t>
            </a:r>
            <a:endParaRPr kumimoji="1" lang="en-US" altLang="zh-TW" dirty="0" smtClean="0"/>
          </a:p>
          <a:p>
            <a:pPr marL="514350" indent="-514350">
              <a:buFont typeface="+mj-lt"/>
              <a:buAutoNum type="arabicPeriod"/>
            </a:pPr>
            <a:endParaRPr kumimoji="1" lang="en-US" altLang="zh-TW" dirty="0" smtClean="0"/>
          </a:p>
          <a:p>
            <a:pPr marL="514350" indent="-514350">
              <a:buFont typeface="+mj-lt"/>
              <a:buAutoNum type="arabicPeriod"/>
            </a:pP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96640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Why writing functions is important?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dirty="0" smtClean="0"/>
              <a:t>模組化</a:t>
            </a:r>
            <a:endParaRPr kumimoji="1" lang="en-US" altLang="zh-TW" dirty="0" smtClean="0"/>
          </a:p>
          <a:p>
            <a:pPr marL="971550" lvl="1" indent="-514350">
              <a:buFont typeface="+mj-lt"/>
              <a:buAutoNum type="arabicPeriod"/>
            </a:pPr>
            <a:r>
              <a:rPr kumimoji="1" lang="zh-TW" altLang="en-US" dirty="0" smtClean="0"/>
              <a:t>易於管理</a:t>
            </a:r>
            <a:endParaRPr kumimoji="1" lang="en-US" altLang="zh-TW" dirty="0" smtClean="0"/>
          </a:p>
          <a:p>
            <a:pPr marL="971550" lvl="1" indent="-514350">
              <a:buFont typeface="+mj-lt"/>
              <a:buAutoNum type="arabicPeriod"/>
            </a:pPr>
            <a:r>
              <a:rPr kumimoji="1" lang="zh-TW" altLang="en-US" dirty="0" smtClean="0"/>
              <a:t>避免重造輪子</a:t>
            </a:r>
            <a:endParaRPr kumimoji="1" lang="en-US" altLang="zh-TW" dirty="0" smtClean="0"/>
          </a:p>
          <a:p>
            <a:pPr marL="514350" indent="-514350">
              <a:buFont typeface="+mj-lt"/>
              <a:buAutoNum type="arabicPeriod"/>
            </a:pPr>
            <a:endParaRPr kumimoji="1" lang="en-US" altLang="zh-TW" dirty="0" smtClean="0"/>
          </a:p>
          <a:p>
            <a:pPr marL="514350" indent="-514350">
              <a:buFont typeface="+mj-lt"/>
              <a:buAutoNum type="arabicPeriod"/>
            </a:pPr>
            <a:endParaRPr kumimoji="1" lang="en-US" altLang="zh-TW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1148"/>
            <a:ext cx="12192000" cy="480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04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Why writing functions is important?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dirty="0" smtClean="0"/>
              <a:t>模組化</a:t>
            </a:r>
            <a:endParaRPr kumimoji="1" lang="en-US" altLang="zh-TW" dirty="0" smtClean="0"/>
          </a:p>
          <a:p>
            <a:pPr marL="971550" lvl="1" indent="-514350">
              <a:buFont typeface="+mj-lt"/>
              <a:buAutoNum type="arabicPeriod"/>
            </a:pPr>
            <a:r>
              <a:rPr kumimoji="1" lang="zh-TW" altLang="en-US" dirty="0" smtClean="0"/>
              <a:t>易於管理</a:t>
            </a:r>
            <a:endParaRPr kumimoji="1" lang="en-US" altLang="zh-TW" dirty="0" smtClean="0"/>
          </a:p>
          <a:p>
            <a:pPr marL="971550" lvl="1" indent="-514350">
              <a:buFont typeface="+mj-lt"/>
              <a:buAutoNum type="arabicPeriod"/>
            </a:pPr>
            <a:r>
              <a:rPr kumimoji="1" lang="zh-TW" altLang="en-US" dirty="0" smtClean="0"/>
              <a:t>避免重造輪子</a:t>
            </a:r>
            <a:endParaRPr kumimoji="1" lang="en-US" altLang="zh-TW" dirty="0" smtClean="0"/>
          </a:p>
          <a:p>
            <a:pPr marL="514350" indent="-514350">
              <a:buFont typeface="+mj-lt"/>
              <a:buAutoNum type="arabicPeriod"/>
            </a:pPr>
            <a:endParaRPr kumimoji="1" lang="en-US" altLang="zh-TW" dirty="0" smtClean="0"/>
          </a:p>
          <a:p>
            <a:pPr marL="514350" indent="-514350">
              <a:buFont typeface="+mj-lt"/>
              <a:buAutoNum type="arabicPeriod"/>
            </a:pP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55339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Outline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Learn</a:t>
            </a:r>
            <a:r>
              <a:rPr kumimoji="1" lang="zh-TW" altLang="en-US" dirty="0"/>
              <a:t> </a:t>
            </a:r>
            <a:r>
              <a:rPr kumimoji="1" lang="en-US" altLang="zh-TW" dirty="0"/>
              <a:t>Python</a:t>
            </a:r>
          </a:p>
          <a:p>
            <a:pPr lvl="1"/>
            <a:r>
              <a:rPr kumimoji="1" lang="en-US" altLang="zh-TW" dirty="0"/>
              <a:t>function</a:t>
            </a:r>
            <a:r>
              <a:rPr kumimoji="1" lang="zh-TW" altLang="en-US" dirty="0"/>
              <a:t> </a:t>
            </a:r>
            <a:r>
              <a:rPr kumimoji="1" lang="en-US" altLang="zh-TW" dirty="0"/>
              <a:t>definition</a:t>
            </a:r>
          </a:p>
          <a:p>
            <a:pPr lvl="1"/>
            <a:r>
              <a:rPr kumimoji="1" lang="en-US" altLang="zh-TW" dirty="0"/>
              <a:t>loop</a:t>
            </a:r>
          </a:p>
          <a:p>
            <a:r>
              <a:rPr kumimoji="1" lang="en-US" altLang="zh-TW" dirty="0" smtClean="0"/>
              <a:t>Review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</a:t>
            </a:r>
          </a:p>
          <a:p>
            <a:pPr lvl="1"/>
            <a:r>
              <a:rPr kumimoji="1" lang="en-US" altLang="zh-TW" dirty="0" smtClean="0"/>
              <a:t>Difference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between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relative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path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and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absolute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path.</a:t>
            </a:r>
          </a:p>
          <a:p>
            <a:pPr lvl="1"/>
            <a:r>
              <a:rPr kumimoji="1" lang="en-US" altLang="zh-TW" dirty="0" smtClean="0"/>
              <a:t>Why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writing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functions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important?</a:t>
            </a:r>
          </a:p>
          <a:p>
            <a:pPr lvl="1"/>
            <a:r>
              <a:rPr kumimoji="1" lang="en-US" altLang="zh-TW" dirty="0" smtClean="0"/>
              <a:t>How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to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write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 function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C?</a:t>
            </a:r>
          </a:p>
          <a:p>
            <a:pPr lvl="1"/>
            <a:r>
              <a:rPr kumimoji="1" lang="en-US" altLang="zh-TW" dirty="0" smtClean="0"/>
              <a:t>To</a:t>
            </a:r>
            <a:r>
              <a:rPr kumimoji="1" lang="zh-TW" altLang="en-US" dirty="0" smtClean="0"/>
              <a:t> </a:t>
            </a:r>
            <a:r>
              <a:rPr kumimoji="1" lang="en-US" altLang="zh-TW" dirty="0"/>
              <a:t>b</a:t>
            </a:r>
            <a:r>
              <a:rPr kumimoji="1" lang="en-US" altLang="zh-TW" dirty="0" smtClean="0"/>
              <a:t>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more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manageable,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we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separate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function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into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two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two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files.</a:t>
            </a:r>
          </a:p>
          <a:p>
            <a:pPr lvl="2"/>
            <a:r>
              <a:rPr kumimoji="1" lang="en-US" altLang="zh-TW" dirty="0" smtClean="0"/>
              <a:t>.c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and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.h</a:t>
            </a:r>
          </a:p>
          <a:p>
            <a:pPr lvl="1"/>
            <a:r>
              <a:rPr kumimoji="1" lang="en-US" altLang="zh-TW" dirty="0" smtClean="0"/>
              <a:t>Recursion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38756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How to write a function in C?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2832"/>
            <a:ext cx="9156700" cy="543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7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More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manageable</a:t>
            </a:r>
            <a:endParaRPr kumimoji="1" lang="zh-TW" altLang="en-US" dirty="0"/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讓我們看看 </a:t>
            </a:r>
            <a:r>
              <a:rPr kumimoji="1" lang="en-US" altLang="zh-TW" dirty="0" smtClean="0"/>
              <a:t>.h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(header,</a:t>
            </a:r>
            <a:r>
              <a:rPr kumimoji="1" lang="zh-TW" altLang="en-US" dirty="0" smtClean="0"/>
              <a:t> 標頭檔</a:t>
            </a:r>
            <a:r>
              <a:rPr kumimoji="1" lang="en-US" altLang="zh-TW" dirty="0" smtClean="0"/>
              <a:t>)</a:t>
            </a:r>
            <a:r>
              <a:rPr kumimoji="1" lang="zh-TW" altLang="en-US" dirty="0" smtClean="0"/>
              <a:t> </a:t>
            </a:r>
            <a:r>
              <a:rPr kumimoji="1" lang="zh-TW" altLang="en-US" dirty="0" smtClean="0"/>
              <a:t>在 </a:t>
            </a:r>
            <a:r>
              <a:rPr kumimoji="1" lang="en-US" altLang="zh-TW" dirty="0" smtClean="0"/>
              <a:t>C</a:t>
            </a:r>
            <a:r>
              <a:rPr kumimoji="1" lang="zh-TW" altLang="en-US" dirty="0" smtClean="0"/>
              <a:t> 裡面的工作是什麼</a:t>
            </a:r>
            <a:endParaRPr kumimoji="1" lang="en-US" altLang="zh-TW" dirty="0" smtClean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91795"/>
            <a:ext cx="9156700" cy="543516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567543" y="3265714"/>
            <a:ext cx="2631233" cy="5225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02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More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manageable</a:t>
            </a:r>
            <a:endParaRPr kumimoji="1" lang="zh-TW" altLang="en-US" dirty="0"/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zh-TW" altLang="en-US" dirty="0" smtClean="0"/>
              <a:t>讓我們看看 </a:t>
            </a:r>
            <a:r>
              <a:rPr kumimoji="1" lang="en-US" altLang="zh-TW" dirty="0" smtClean="0"/>
              <a:t>.h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(header,</a:t>
            </a:r>
            <a:r>
              <a:rPr kumimoji="1" lang="zh-TW" altLang="en-US" dirty="0" smtClean="0"/>
              <a:t> 標頭檔</a:t>
            </a:r>
            <a:r>
              <a:rPr kumimoji="1" lang="en-US" altLang="zh-TW" dirty="0" smtClean="0"/>
              <a:t>)</a:t>
            </a:r>
            <a:r>
              <a:rPr kumimoji="1" lang="zh-TW" altLang="en-US" dirty="0" smtClean="0"/>
              <a:t> </a:t>
            </a:r>
            <a:r>
              <a:rPr kumimoji="1" lang="zh-TW" altLang="en-US" dirty="0" smtClean="0"/>
              <a:t>在 </a:t>
            </a:r>
            <a:r>
              <a:rPr kumimoji="1" lang="en-US" altLang="zh-TW" dirty="0" smtClean="0"/>
              <a:t>C</a:t>
            </a:r>
            <a:r>
              <a:rPr kumimoji="1" lang="zh-TW" altLang="en-US" dirty="0" smtClean="0"/>
              <a:t> 裡面的工作是什麼</a:t>
            </a:r>
            <a:endParaRPr kumimoji="1" lang="en-US" altLang="zh-TW" dirty="0" smtClean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91795"/>
            <a:ext cx="9156700" cy="543516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567543" y="3265714"/>
            <a:ext cx="2631233" cy="5225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9094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More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manageable</a:t>
            </a:r>
            <a:endParaRPr kumimoji="1" lang="zh-TW" altLang="en-US" dirty="0"/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838200" y="1825624"/>
            <a:ext cx="4909457" cy="5096445"/>
          </a:xfrm>
        </p:spPr>
        <p:txBody>
          <a:bodyPr>
            <a:normAutofit/>
          </a:bodyPr>
          <a:lstStyle/>
          <a:p>
            <a:r>
              <a:rPr kumimoji="1" lang="zh-TW" altLang="en-US" dirty="0" smtClean="0"/>
              <a:t>開啟終端機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terminal</a:t>
            </a:r>
            <a:endParaRPr kumimoji="1" lang="en-US" altLang="zh-TW" dirty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zh-TW" altLang="en-US" dirty="0" smtClean="0"/>
              <a:t>打入 </a:t>
            </a:r>
            <a:r>
              <a:rPr kumimoji="1" lang="en-US" altLang="zh-TW" dirty="0" err="1" smtClean="0">
                <a:latin typeface="Consolas" charset="0"/>
                <a:ea typeface="Consolas" charset="0"/>
                <a:cs typeface="Consolas" charset="0"/>
              </a:rPr>
              <a:t>gcc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mr-IN" altLang="zh-TW" dirty="0" smtClean="0">
                <a:latin typeface="Consolas" charset="0"/>
                <a:ea typeface="Consolas" charset="0"/>
                <a:cs typeface="Consolas" charset="0"/>
              </a:rPr>
              <a:t>–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E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err="1" smtClean="0">
                <a:latin typeface="Consolas" charset="0"/>
                <a:ea typeface="Consolas" charset="0"/>
                <a:cs typeface="Consolas" charset="0"/>
              </a:rPr>
              <a:t>main.c</a:t>
            </a:r>
            <a:endParaRPr kumimoji="1" lang="en-US" altLang="zh-TW" dirty="0" smtClean="0">
              <a:latin typeface="Consolas" charset="0"/>
              <a:ea typeface="Consolas" charset="0"/>
              <a:cs typeface="Consolas" charset="0"/>
            </a:endParaRPr>
          </a:p>
          <a:p>
            <a:endParaRPr kumimoji="1" lang="en-US" altLang="zh-TW" dirty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zh-TW" altLang="en-US" dirty="0" smtClean="0">
                <a:latin typeface="+mn-ea"/>
                <a:cs typeface="Consolas" charset="0"/>
              </a:rPr>
              <a:t>發現它把 </a:t>
            </a:r>
            <a:r>
              <a:rPr kumimoji="1" lang="en-US" altLang="zh-TW" dirty="0" err="1" smtClean="0">
                <a:latin typeface="+mn-ea"/>
                <a:cs typeface="Consolas" charset="0"/>
              </a:rPr>
              <a:t>stdio.h</a:t>
            </a:r>
            <a:r>
              <a:rPr kumimoji="1" lang="zh-TW" altLang="en-US" dirty="0" smtClean="0">
                <a:latin typeface="+mn-ea"/>
                <a:cs typeface="Consolas" charset="0"/>
              </a:rPr>
              <a:t> 檔內容展開了</a:t>
            </a:r>
            <a:endParaRPr kumimoji="1" lang="en-US" altLang="zh-TW" dirty="0" smtClean="0">
              <a:latin typeface="+mn-ea"/>
              <a:cs typeface="Consolas" charset="0"/>
            </a:endParaRPr>
          </a:p>
          <a:p>
            <a:endParaRPr kumimoji="1" lang="en-US" altLang="zh-TW" dirty="0">
              <a:latin typeface="+mn-ea"/>
              <a:cs typeface="Consolas" charset="0"/>
            </a:endParaRPr>
          </a:p>
          <a:p>
            <a:r>
              <a:rPr kumimoji="1" lang="zh-TW" altLang="en-US" dirty="0" smtClean="0">
                <a:latin typeface="+mn-ea"/>
                <a:cs typeface="Consolas" charset="0"/>
              </a:rPr>
              <a:t>原來 </a:t>
            </a:r>
            <a:r>
              <a:rPr kumimoji="1" lang="en-US" altLang="zh-TW" dirty="0" smtClean="0">
                <a:latin typeface="+mn-ea"/>
                <a:cs typeface="Consolas" charset="0"/>
              </a:rPr>
              <a:t>header</a:t>
            </a:r>
            <a:r>
              <a:rPr kumimoji="1" lang="zh-TW" altLang="en-US" dirty="0" smtClean="0">
                <a:latin typeface="+mn-ea"/>
                <a:cs typeface="Consolas" charset="0"/>
              </a:rPr>
              <a:t> 只是一段段簡單的宣告罷了</a:t>
            </a:r>
            <a:endParaRPr kumimoji="1" lang="en-US" altLang="zh-TW" dirty="0" smtClean="0">
              <a:latin typeface="+mn-ea"/>
              <a:cs typeface="Consolas" charset="0"/>
            </a:endParaRPr>
          </a:p>
          <a:p>
            <a:endParaRPr kumimoji="1" lang="en-US" altLang="zh-TW" dirty="0">
              <a:latin typeface="+mn-ea"/>
              <a:cs typeface="Consolas" charset="0"/>
            </a:endParaRPr>
          </a:p>
          <a:p>
            <a:r>
              <a:rPr kumimoji="1" lang="zh-TW" altLang="en-US" dirty="0" smtClean="0">
                <a:latin typeface="+mn-ea"/>
                <a:cs typeface="Consolas" charset="0"/>
              </a:rPr>
              <a:t>那些複雜的 </a:t>
            </a:r>
            <a:r>
              <a:rPr kumimoji="1" lang="en-US" altLang="zh-TW" dirty="0" smtClean="0">
                <a:latin typeface="+mn-ea"/>
                <a:cs typeface="Consolas" charset="0"/>
              </a:rPr>
              <a:t>function</a:t>
            </a:r>
            <a:r>
              <a:rPr kumimoji="1" lang="zh-TW" altLang="en-US" dirty="0" smtClean="0">
                <a:latin typeface="+mn-ea"/>
                <a:cs typeface="Consolas" charset="0"/>
              </a:rPr>
              <a:t> 呢？</a:t>
            </a:r>
            <a:endParaRPr kumimoji="1" lang="en-US" altLang="zh-TW" dirty="0" smtClean="0">
              <a:latin typeface="+mn-ea"/>
              <a:cs typeface="Consolas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237" y="0"/>
            <a:ext cx="6145763" cy="692207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046237" y="558004"/>
            <a:ext cx="4646645" cy="375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1226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More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manageable</a:t>
            </a:r>
            <a:endParaRPr kumimoji="1" lang="zh-TW" altLang="en-US" dirty="0"/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838200" y="1825624"/>
            <a:ext cx="4909457" cy="5096445"/>
          </a:xfrm>
        </p:spPr>
        <p:txBody>
          <a:bodyPr>
            <a:normAutofit/>
          </a:bodyPr>
          <a:lstStyle/>
          <a:p>
            <a:r>
              <a:rPr kumimoji="1" lang="zh-TW" altLang="en-US" dirty="0" smtClean="0">
                <a:latin typeface="+mn-ea"/>
                <a:cs typeface="Consolas" charset="0"/>
              </a:rPr>
              <a:t>那些複雜的 </a:t>
            </a:r>
            <a:r>
              <a:rPr kumimoji="1" lang="en-US" altLang="zh-TW" dirty="0" smtClean="0">
                <a:latin typeface="+mn-ea"/>
                <a:cs typeface="Consolas" charset="0"/>
              </a:rPr>
              <a:t>functions</a:t>
            </a:r>
            <a:r>
              <a:rPr kumimoji="1" lang="zh-TW" altLang="en-US" dirty="0" smtClean="0">
                <a:latin typeface="+mn-ea"/>
                <a:cs typeface="Consolas" charset="0"/>
              </a:rPr>
              <a:t> 呢？</a:t>
            </a:r>
            <a:endParaRPr kumimoji="1" lang="en-US" altLang="zh-TW" dirty="0" smtClean="0">
              <a:latin typeface="+mn-ea"/>
              <a:cs typeface="Consolas" charset="0"/>
            </a:endParaRPr>
          </a:p>
          <a:p>
            <a:r>
              <a:rPr kumimoji="1" lang="en-US" altLang="zh-TW" dirty="0" smtClean="0">
                <a:latin typeface="+mn-ea"/>
                <a:cs typeface="Consolas" charset="0"/>
              </a:rPr>
              <a:t>function</a:t>
            </a:r>
            <a:r>
              <a:rPr kumimoji="1" lang="zh-TW" altLang="en-US" dirty="0" smtClean="0">
                <a:latin typeface="+mn-ea"/>
                <a:cs typeface="Consolas" charset="0"/>
              </a:rPr>
              <a:t> 寫在 </a:t>
            </a:r>
            <a:r>
              <a:rPr kumimoji="1" lang="en-US" altLang="zh-TW" b="1" dirty="0" err="1" smtClean="0">
                <a:latin typeface="+mn-ea"/>
                <a:cs typeface="Consolas" charset="0"/>
              </a:rPr>
              <a:t>stdio.c</a:t>
            </a:r>
            <a:r>
              <a:rPr kumimoji="1" lang="zh-TW" altLang="en-US" dirty="0" smtClean="0">
                <a:latin typeface="+mn-ea"/>
                <a:cs typeface="Consolas" charset="0"/>
              </a:rPr>
              <a:t> 裡面</a:t>
            </a:r>
            <a:endParaRPr kumimoji="1" lang="en-US" altLang="zh-TW" dirty="0" smtClean="0">
              <a:latin typeface="+mn-ea"/>
              <a:cs typeface="Consolas" charset="0"/>
            </a:endParaRPr>
          </a:p>
          <a:p>
            <a:r>
              <a:rPr kumimoji="1" lang="zh-TW" altLang="en-US" dirty="0" smtClean="0">
                <a:latin typeface="+mn-ea"/>
                <a:cs typeface="Consolas" charset="0"/>
              </a:rPr>
              <a:t>有興趣可</a:t>
            </a:r>
            <a:r>
              <a:rPr kumimoji="1" lang="zh-TW" altLang="en-US" dirty="0" smtClean="0">
                <a:latin typeface="+mn-ea"/>
                <a:cs typeface="Consolas" charset="0"/>
                <a:hlinkClick r:id="rId2"/>
              </a:rPr>
              <a:t>點此</a:t>
            </a:r>
            <a:r>
              <a:rPr kumimoji="1" lang="zh-TW" altLang="en-US" dirty="0" smtClean="0">
                <a:latin typeface="+mn-ea"/>
                <a:cs typeface="Consolas" charset="0"/>
              </a:rPr>
              <a:t>查看 </a:t>
            </a:r>
            <a:r>
              <a:rPr kumimoji="1" lang="en-US" altLang="zh-TW" dirty="0" err="1" smtClean="0">
                <a:latin typeface="+mn-ea"/>
                <a:cs typeface="Consolas" charset="0"/>
              </a:rPr>
              <a:t>stdio.c</a:t>
            </a:r>
            <a:r>
              <a:rPr kumimoji="1" lang="zh-TW" altLang="en-US" dirty="0" smtClean="0">
                <a:latin typeface="+mn-ea"/>
                <a:cs typeface="Consolas" charset="0"/>
              </a:rPr>
              <a:t> ，前人們實作複雜的 </a:t>
            </a:r>
            <a:r>
              <a:rPr kumimoji="1" lang="en-US" altLang="zh-TW" dirty="0" smtClean="0">
                <a:latin typeface="+mn-ea"/>
                <a:cs typeface="Consolas" charset="0"/>
              </a:rPr>
              <a:t>functions</a:t>
            </a:r>
            <a:endParaRPr kumimoji="1" lang="en-US" altLang="zh-TW" dirty="0" smtClean="0">
              <a:latin typeface="+mn-ea"/>
              <a:cs typeface="Consolas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237" y="0"/>
            <a:ext cx="6145763" cy="692207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046237" y="558004"/>
            <a:ext cx="4646645" cy="375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730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More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manageable</a:t>
            </a:r>
            <a:endParaRPr kumimoji="1" lang="zh-TW" altLang="en-US" dirty="0"/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838200" y="1825624"/>
            <a:ext cx="4909457" cy="5096445"/>
          </a:xfrm>
        </p:spPr>
        <p:txBody>
          <a:bodyPr>
            <a:normAutofit/>
          </a:bodyPr>
          <a:lstStyle/>
          <a:p>
            <a:r>
              <a:rPr kumimoji="1" lang="zh-TW" altLang="en-US" dirty="0" smtClean="0">
                <a:latin typeface="+mn-ea"/>
                <a:cs typeface="Consolas" charset="0"/>
              </a:rPr>
              <a:t>換句話說，我們能夠寫自己的 </a:t>
            </a:r>
            <a:r>
              <a:rPr kumimoji="1" lang="en-US" altLang="zh-TW" dirty="0" smtClean="0">
                <a:latin typeface="+mn-ea"/>
                <a:cs typeface="Consolas" charset="0"/>
              </a:rPr>
              <a:t>.c</a:t>
            </a:r>
            <a:r>
              <a:rPr kumimoji="1" lang="zh-TW" altLang="en-US" dirty="0" smtClean="0">
                <a:latin typeface="+mn-ea"/>
                <a:cs typeface="Consolas" charset="0"/>
              </a:rPr>
              <a:t> 跟 </a:t>
            </a:r>
            <a:r>
              <a:rPr kumimoji="1" lang="en-US" altLang="zh-TW" dirty="0" smtClean="0">
                <a:latin typeface="+mn-ea"/>
                <a:cs typeface="Consolas" charset="0"/>
              </a:rPr>
              <a:t>.h</a:t>
            </a:r>
            <a:r>
              <a:rPr kumimoji="1" lang="zh-TW" altLang="en-US" dirty="0" smtClean="0">
                <a:latin typeface="+mn-ea"/>
                <a:cs typeface="Consolas" charset="0"/>
              </a:rPr>
              <a:t> 檔案</a:t>
            </a:r>
            <a:endParaRPr kumimoji="1" lang="en-US" altLang="zh-TW" dirty="0" smtClean="0">
              <a:latin typeface="+mn-ea"/>
              <a:cs typeface="Consolas" charset="0"/>
            </a:endParaRPr>
          </a:p>
          <a:p>
            <a:r>
              <a:rPr kumimoji="1" lang="zh-TW" altLang="en-US" dirty="0" smtClean="0">
                <a:latin typeface="+mn-ea"/>
                <a:cs typeface="Consolas" charset="0"/>
              </a:rPr>
              <a:t>簡單複習一下</a:t>
            </a:r>
            <a:endParaRPr kumimoji="1" lang="en-US" altLang="zh-TW" dirty="0" smtClean="0">
              <a:latin typeface="+mn-ea"/>
              <a:cs typeface="Consolas" charset="0"/>
            </a:endParaRPr>
          </a:p>
          <a:p>
            <a:r>
              <a:rPr kumimoji="1" lang="en-US" altLang="zh-TW" b="1" dirty="0" smtClean="0">
                <a:latin typeface="+mn-ea"/>
                <a:cs typeface="Consolas" charset="0"/>
              </a:rPr>
              <a:t>.h</a:t>
            </a:r>
            <a:r>
              <a:rPr kumimoji="1" lang="zh-TW" altLang="en-US" b="1" dirty="0" smtClean="0">
                <a:latin typeface="+mn-ea"/>
                <a:cs typeface="Consolas" charset="0"/>
              </a:rPr>
              <a:t>：用來宣告</a:t>
            </a:r>
            <a:endParaRPr kumimoji="1" lang="en-US" altLang="zh-TW" b="1" dirty="0" smtClean="0">
              <a:latin typeface="+mn-ea"/>
              <a:cs typeface="Consolas" charset="0"/>
            </a:endParaRPr>
          </a:p>
          <a:p>
            <a:r>
              <a:rPr kumimoji="1" lang="en-US" altLang="zh-TW" b="1" dirty="0" smtClean="0">
                <a:latin typeface="+mn-ea"/>
                <a:cs typeface="Consolas" charset="0"/>
              </a:rPr>
              <a:t>.c</a:t>
            </a:r>
            <a:r>
              <a:rPr kumimoji="1" lang="zh-TW" altLang="en-US" b="1" dirty="0" smtClean="0">
                <a:latin typeface="+mn-ea"/>
                <a:cs typeface="Consolas" charset="0"/>
              </a:rPr>
              <a:t>：用來實作</a:t>
            </a:r>
            <a:endParaRPr kumimoji="1" lang="en-US" altLang="zh-TW" b="1" dirty="0" smtClean="0">
              <a:latin typeface="+mn-ea"/>
              <a:cs typeface="Consolas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237" y="0"/>
            <a:ext cx="6145763" cy="692207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046237" y="558004"/>
            <a:ext cx="4646645" cy="375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8027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More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manageable</a:t>
            </a:r>
            <a:endParaRPr kumimoji="1" lang="zh-TW" altLang="en-US" dirty="0"/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838200" y="1825624"/>
            <a:ext cx="4909457" cy="5096445"/>
          </a:xfrm>
        </p:spPr>
        <p:txBody>
          <a:bodyPr>
            <a:normAutofit/>
          </a:bodyPr>
          <a:lstStyle/>
          <a:p>
            <a:r>
              <a:rPr kumimoji="1" lang="zh-TW" altLang="en-US" dirty="0" smtClean="0">
                <a:latin typeface="+mn-ea"/>
                <a:cs typeface="Consolas" charset="0"/>
              </a:rPr>
              <a:t>換句話說，我們能夠寫自己的 </a:t>
            </a:r>
            <a:r>
              <a:rPr kumimoji="1" lang="en-US" altLang="zh-TW" dirty="0" smtClean="0">
                <a:latin typeface="+mn-ea"/>
                <a:cs typeface="Consolas" charset="0"/>
              </a:rPr>
              <a:t>.c</a:t>
            </a:r>
            <a:r>
              <a:rPr kumimoji="1" lang="zh-TW" altLang="en-US" dirty="0" smtClean="0">
                <a:latin typeface="+mn-ea"/>
                <a:cs typeface="Consolas" charset="0"/>
              </a:rPr>
              <a:t> 跟 </a:t>
            </a:r>
            <a:r>
              <a:rPr kumimoji="1" lang="en-US" altLang="zh-TW" dirty="0" smtClean="0">
                <a:latin typeface="+mn-ea"/>
                <a:cs typeface="Consolas" charset="0"/>
              </a:rPr>
              <a:t>.h</a:t>
            </a:r>
            <a:r>
              <a:rPr kumimoji="1" lang="zh-TW" altLang="en-US" dirty="0" smtClean="0">
                <a:latin typeface="+mn-ea"/>
                <a:cs typeface="Consolas" charset="0"/>
              </a:rPr>
              <a:t> 檔案</a:t>
            </a:r>
            <a:endParaRPr kumimoji="1" lang="en-US" altLang="zh-TW" dirty="0" smtClean="0">
              <a:latin typeface="+mn-ea"/>
              <a:cs typeface="Consolas" charset="0"/>
            </a:endParaRPr>
          </a:p>
          <a:p>
            <a:r>
              <a:rPr kumimoji="1" lang="zh-TW" altLang="en-US" dirty="0" smtClean="0">
                <a:latin typeface="+mn-ea"/>
                <a:cs typeface="Consolas" charset="0"/>
              </a:rPr>
              <a:t>簡單複習一下</a:t>
            </a:r>
            <a:endParaRPr kumimoji="1" lang="en-US" altLang="zh-TW" dirty="0" smtClean="0">
              <a:latin typeface="+mn-ea"/>
              <a:cs typeface="Consolas" charset="0"/>
            </a:endParaRPr>
          </a:p>
          <a:p>
            <a:r>
              <a:rPr kumimoji="1" lang="en-US" altLang="zh-TW" b="1" dirty="0" smtClean="0">
                <a:latin typeface="+mn-ea"/>
                <a:cs typeface="Consolas" charset="0"/>
              </a:rPr>
              <a:t>.h</a:t>
            </a:r>
            <a:r>
              <a:rPr kumimoji="1" lang="zh-TW" altLang="en-US" b="1" dirty="0" smtClean="0">
                <a:latin typeface="+mn-ea"/>
                <a:cs typeface="Consolas" charset="0"/>
              </a:rPr>
              <a:t>：用來宣告</a:t>
            </a:r>
            <a:endParaRPr kumimoji="1" lang="en-US" altLang="zh-TW" b="1" dirty="0" smtClean="0">
              <a:latin typeface="+mn-ea"/>
              <a:cs typeface="Consolas" charset="0"/>
            </a:endParaRPr>
          </a:p>
          <a:p>
            <a:r>
              <a:rPr kumimoji="1" lang="en-US" altLang="zh-TW" b="1" dirty="0" smtClean="0">
                <a:latin typeface="+mn-ea"/>
                <a:cs typeface="Consolas" charset="0"/>
              </a:rPr>
              <a:t>.c</a:t>
            </a:r>
            <a:r>
              <a:rPr kumimoji="1" lang="zh-TW" altLang="en-US" b="1" dirty="0" smtClean="0">
                <a:latin typeface="+mn-ea"/>
                <a:cs typeface="Consolas" charset="0"/>
              </a:rPr>
              <a:t>：用來實作</a:t>
            </a:r>
            <a:endParaRPr kumimoji="1" lang="en-US" altLang="zh-TW" b="1" dirty="0" smtClean="0">
              <a:latin typeface="+mn-ea"/>
              <a:cs typeface="Consolas" charset="0"/>
            </a:endParaRPr>
          </a:p>
          <a:p>
            <a:r>
              <a:rPr kumimoji="1" lang="zh-TW" altLang="en-US" dirty="0" smtClean="0">
                <a:latin typeface="+mn-ea"/>
                <a:cs typeface="Consolas" charset="0"/>
              </a:rPr>
              <a:t>試著把前面寫的計算平方的 </a:t>
            </a:r>
            <a:r>
              <a:rPr kumimoji="1" lang="en-US" altLang="zh-TW" dirty="0" err="1" smtClean="0">
                <a:latin typeface="+mn-ea"/>
                <a:cs typeface="Consolas" charset="0"/>
              </a:rPr>
              <a:t>main.c</a:t>
            </a:r>
            <a:r>
              <a:rPr kumimoji="1" lang="zh-TW" altLang="en-US" dirty="0" smtClean="0">
                <a:latin typeface="+mn-ea"/>
                <a:cs typeface="Consolas" charset="0"/>
              </a:rPr>
              <a:t> 中的 </a:t>
            </a:r>
            <a:r>
              <a:rPr kumimoji="1" lang="en-US" altLang="zh-TW" dirty="0" smtClean="0">
                <a:latin typeface="+mn-ea"/>
                <a:cs typeface="Consolas" charset="0"/>
              </a:rPr>
              <a:t>function</a:t>
            </a:r>
            <a:r>
              <a:rPr kumimoji="1" lang="zh-TW" altLang="en-US" dirty="0" smtClean="0">
                <a:latin typeface="+mn-ea"/>
                <a:cs typeface="Consolas" charset="0"/>
              </a:rPr>
              <a:t> 寫成 </a:t>
            </a:r>
            <a:r>
              <a:rPr kumimoji="1" lang="en-US" altLang="zh-TW" dirty="0" smtClean="0">
                <a:latin typeface="+mn-ea"/>
                <a:cs typeface="Consolas" charset="0"/>
              </a:rPr>
              <a:t>.h</a:t>
            </a:r>
            <a:r>
              <a:rPr kumimoji="1" lang="zh-TW" altLang="en-US" dirty="0">
                <a:latin typeface="+mn-ea"/>
                <a:cs typeface="Consolas" charset="0"/>
              </a:rPr>
              <a:t>檔</a:t>
            </a:r>
            <a:r>
              <a:rPr kumimoji="1" lang="zh-TW" altLang="en-US" dirty="0" smtClean="0">
                <a:latin typeface="+mn-ea"/>
                <a:cs typeface="Consolas" charset="0"/>
              </a:rPr>
              <a:t>跟 </a:t>
            </a:r>
            <a:r>
              <a:rPr kumimoji="1" lang="en-US" altLang="zh-TW" dirty="0" smtClean="0">
                <a:latin typeface="+mn-ea"/>
                <a:cs typeface="Consolas" charset="0"/>
              </a:rPr>
              <a:t>.c</a:t>
            </a:r>
            <a:r>
              <a:rPr kumimoji="1" lang="zh-TW" altLang="en-US" dirty="0" smtClean="0">
                <a:latin typeface="+mn-ea"/>
                <a:cs typeface="Consolas" charset="0"/>
              </a:rPr>
              <a:t> 檔吧</a:t>
            </a:r>
            <a:endParaRPr kumimoji="1" lang="en-US" altLang="zh-TW" dirty="0" smtClean="0">
              <a:latin typeface="+mn-ea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80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More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manageable</a:t>
            </a:r>
            <a:endParaRPr kumimoji="1" lang="zh-TW" altLang="en-US" dirty="0"/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838200" y="1825624"/>
            <a:ext cx="4909457" cy="5096445"/>
          </a:xfrm>
        </p:spPr>
        <p:txBody>
          <a:bodyPr>
            <a:normAutofit/>
          </a:bodyPr>
          <a:lstStyle/>
          <a:p>
            <a:r>
              <a:rPr kumimoji="1" lang="zh-TW" altLang="en-US" dirty="0" smtClean="0">
                <a:latin typeface="+mn-ea"/>
                <a:cs typeface="Consolas" charset="0"/>
              </a:rPr>
              <a:t>換句話說，我們能夠寫自己的 </a:t>
            </a:r>
            <a:r>
              <a:rPr kumimoji="1" lang="en-US" altLang="zh-TW" dirty="0" smtClean="0">
                <a:latin typeface="+mn-ea"/>
                <a:cs typeface="Consolas" charset="0"/>
              </a:rPr>
              <a:t>.c</a:t>
            </a:r>
            <a:r>
              <a:rPr kumimoji="1" lang="zh-TW" altLang="en-US" dirty="0" smtClean="0">
                <a:latin typeface="+mn-ea"/>
                <a:cs typeface="Consolas" charset="0"/>
              </a:rPr>
              <a:t> 跟 </a:t>
            </a:r>
            <a:r>
              <a:rPr kumimoji="1" lang="en-US" altLang="zh-TW" dirty="0" smtClean="0">
                <a:latin typeface="+mn-ea"/>
                <a:cs typeface="Consolas" charset="0"/>
              </a:rPr>
              <a:t>.h</a:t>
            </a:r>
            <a:r>
              <a:rPr kumimoji="1" lang="zh-TW" altLang="en-US" dirty="0" smtClean="0">
                <a:latin typeface="+mn-ea"/>
                <a:cs typeface="Consolas" charset="0"/>
              </a:rPr>
              <a:t> 檔案</a:t>
            </a:r>
            <a:endParaRPr kumimoji="1" lang="en-US" altLang="zh-TW" dirty="0" smtClean="0">
              <a:latin typeface="+mn-ea"/>
              <a:cs typeface="Consolas" charset="0"/>
            </a:endParaRPr>
          </a:p>
          <a:p>
            <a:r>
              <a:rPr kumimoji="1" lang="zh-TW" altLang="en-US" dirty="0" smtClean="0">
                <a:latin typeface="+mn-ea"/>
                <a:cs typeface="Consolas" charset="0"/>
              </a:rPr>
              <a:t>簡單複習一下</a:t>
            </a:r>
            <a:endParaRPr kumimoji="1" lang="en-US" altLang="zh-TW" dirty="0" smtClean="0">
              <a:latin typeface="+mn-ea"/>
              <a:cs typeface="Consolas" charset="0"/>
            </a:endParaRPr>
          </a:p>
          <a:p>
            <a:r>
              <a:rPr kumimoji="1" lang="en-US" altLang="zh-TW" b="1" dirty="0" smtClean="0">
                <a:latin typeface="+mn-ea"/>
                <a:cs typeface="Consolas" charset="0"/>
              </a:rPr>
              <a:t>.h</a:t>
            </a:r>
            <a:r>
              <a:rPr kumimoji="1" lang="zh-TW" altLang="en-US" b="1" dirty="0" smtClean="0">
                <a:latin typeface="+mn-ea"/>
                <a:cs typeface="Consolas" charset="0"/>
              </a:rPr>
              <a:t>：用來宣告</a:t>
            </a:r>
            <a:endParaRPr kumimoji="1" lang="en-US" altLang="zh-TW" b="1" dirty="0" smtClean="0">
              <a:latin typeface="+mn-ea"/>
              <a:cs typeface="Consolas" charset="0"/>
            </a:endParaRPr>
          </a:p>
          <a:p>
            <a:r>
              <a:rPr kumimoji="1" lang="en-US" altLang="zh-TW" b="1" dirty="0" smtClean="0">
                <a:latin typeface="+mn-ea"/>
                <a:cs typeface="Consolas" charset="0"/>
              </a:rPr>
              <a:t>.c</a:t>
            </a:r>
            <a:r>
              <a:rPr kumimoji="1" lang="zh-TW" altLang="en-US" b="1" dirty="0" smtClean="0">
                <a:latin typeface="+mn-ea"/>
                <a:cs typeface="Consolas" charset="0"/>
              </a:rPr>
              <a:t>：用來實作</a:t>
            </a:r>
            <a:endParaRPr kumimoji="1" lang="en-US" altLang="zh-TW" b="1" dirty="0" smtClean="0">
              <a:latin typeface="+mn-ea"/>
              <a:cs typeface="Consolas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2832"/>
            <a:ext cx="9156700" cy="543516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53144" y="2560866"/>
            <a:ext cx="3321697" cy="9101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74918" y="5605754"/>
            <a:ext cx="3299924" cy="12522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" name="直線箭頭接點 7"/>
          <p:cNvCxnSpPr/>
          <p:nvPr/>
        </p:nvCxnSpPr>
        <p:spPr>
          <a:xfrm>
            <a:off x="3974841" y="3004457"/>
            <a:ext cx="83975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/>
          <p:cNvCxnSpPr/>
          <p:nvPr/>
        </p:nvCxnSpPr>
        <p:spPr>
          <a:xfrm>
            <a:off x="3974841" y="6161315"/>
            <a:ext cx="83975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4813041" y="2773624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 smtClean="0"/>
              <a:t>放在 </a:t>
            </a:r>
            <a:r>
              <a:rPr kumimoji="1" lang="en-US" altLang="zh-TW" sz="2400" dirty="0" smtClean="0"/>
              <a:t>.h</a:t>
            </a:r>
            <a:r>
              <a:rPr kumimoji="1" lang="zh-TW" altLang="en-US" sz="2400" dirty="0" smtClean="0"/>
              <a:t> 檔</a:t>
            </a:r>
            <a:endParaRPr kumimoji="1"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813041" y="5930482"/>
            <a:ext cx="1452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 smtClean="0"/>
              <a:t>放在 </a:t>
            </a:r>
            <a:r>
              <a:rPr kumimoji="1" lang="en-US" altLang="zh-TW" sz="2400" dirty="0" smtClean="0"/>
              <a:t>.c</a:t>
            </a:r>
            <a:r>
              <a:rPr kumimoji="1" lang="zh-TW" altLang="en-US" sz="2400" dirty="0" smtClean="0"/>
              <a:t> 檔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2182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More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manageable</a:t>
            </a:r>
            <a:endParaRPr kumimoji="1"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1" y="1825624"/>
            <a:ext cx="12220828" cy="240548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03854" y="2556589"/>
            <a:ext cx="2127379" cy="2425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" name="直線箭頭接點 5"/>
          <p:cNvCxnSpPr>
            <a:stCxn id="5" idx="3"/>
          </p:cNvCxnSpPr>
          <p:nvPr/>
        </p:nvCxnSpPr>
        <p:spPr>
          <a:xfrm>
            <a:off x="2631233" y="2677887"/>
            <a:ext cx="817416" cy="1095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3447093" y="2276669"/>
            <a:ext cx="2634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 smtClean="0"/>
              <a:t>自己寫的 </a:t>
            </a:r>
            <a:r>
              <a:rPr kumimoji="1" lang="en-US" altLang="zh-TW" sz="2400" dirty="0" smtClean="0"/>
              <a:t>header</a:t>
            </a:r>
            <a:r>
              <a:rPr kumimoji="1" lang="zh-TW" altLang="en-US" sz="2400" dirty="0" smtClean="0"/>
              <a:t> 檔要用雙括號包著</a:t>
            </a:r>
            <a:endParaRPr kumimoji="1" lang="zh-TW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6629399" y="1825623"/>
            <a:ext cx="2701213" cy="97356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B050"/>
              </a:solidFill>
            </a:endParaRPr>
          </a:p>
        </p:txBody>
      </p:sp>
      <p:cxnSp>
        <p:nvCxnSpPr>
          <p:cNvPr id="10" name="直線箭頭接點 9"/>
          <p:cNvCxnSpPr/>
          <p:nvPr/>
        </p:nvCxnSpPr>
        <p:spPr>
          <a:xfrm flipH="1">
            <a:off x="7744408" y="2799184"/>
            <a:ext cx="149291" cy="57849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695703" y="3357245"/>
            <a:ext cx="263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dirty="0" smtClean="0"/>
              <a:t>宣告</a:t>
            </a:r>
            <a:r>
              <a:rPr kumimoji="1" lang="zh-TW" altLang="en-US" sz="2400" dirty="0" smtClean="0"/>
              <a:t>你的 </a:t>
            </a:r>
            <a:r>
              <a:rPr kumimoji="1" lang="en-US" altLang="zh-TW" sz="2400" dirty="0" smtClean="0"/>
              <a:t>function</a:t>
            </a:r>
            <a:endParaRPr kumimoji="1"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9532056" y="1829931"/>
            <a:ext cx="2701213" cy="152731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B050"/>
              </a:solidFill>
            </a:endParaRPr>
          </a:p>
        </p:txBody>
      </p:sp>
      <p:cxnSp>
        <p:nvCxnSpPr>
          <p:cNvPr id="15" name="直線箭頭接點 14"/>
          <p:cNvCxnSpPr>
            <a:stCxn id="14" idx="2"/>
          </p:cNvCxnSpPr>
          <p:nvPr/>
        </p:nvCxnSpPr>
        <p:spPr>
          <a:xfrm flipH="1">
            <a:off x="10707297" y="3357245"/>
            <a:ext cx="175366" cy="57849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9532056" y="3935743"/>
            <a:ext cx="263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dirty="0" smtClean="0"/>
              <a:t>實作</a:t>
            </a:r>
            <a:r>
              <a:rPr kumimoji="1" lang="zh-TW" altLang="en-US" sz="2400" dirty="0" smtClean="0"/>
              <a:t>你的 </a:t>
            </a:r>
            <a:r>
              <a:rPr kumimoji="1" lang="en-US" altLang="zh-TW" sz="2400" dirty="0" smtClean="0"/>
              <a:t>function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4561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More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manageable</a:t>
            </a:r>
            <a:endParaRPr kumimoji="1"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1" y="1825624"/>
            <a:ext cx="12220828" cy="240548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03854" y="2556589"/>
            <a:ext cx="2127379" cy="2425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" name="直線箭頭接點 5"/>
          <p:cNvCxnSpPr>
            <a:stCxn id="5" idx="3"/>
          </p:cNvCxnSpPr>
          <p:nvPr/>
        </p:nvCxnSpPr>
        <p:spPr>
          <a:xfrm>
            <a:off x="2631233" y="2677887"/>
            <a:ext cx="817416" cy="1095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3447093" y="2276669"/>
            <a:ext cx="2634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 smtClean="0"/>
              <a:t>自己寫的 </a:t>
            </a:r>
            <a:r>
              <a:rPr kumimoji="1" lang="en-US" altLang="zh-TW" sz="2400" dirty="0" smtClean="0"/>
              <a:t>header</a:t>
            </a:r>
            <a:r>
              <a:rPr kumimoji="1" lang="zh-TW" altLang="en-US" sz="2400" dirty="0" smtClean="0"/>
              <a:t> 檔要用雙括號包著</a:t>
            </a:r>
            <a:endParaRPr kumimoji="1" lang="zh-TW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6629399" y="1825623"/>
            <a:ext cx="2701213" cy="97356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B050"/>
              </a:solidFill>
            </a:endParaRPr>
          </a:p>
        </p:txBody>
      </p:sp>
      <p:cxnSp>
        <p:nvCxnSpPr>
          <p:cNvPr id="10" name="直線箭頭接點 9"/>
          <p:cNvCxnSpPr/>
          <p:nvPr/>
        </p:nvCxnSpPr>
        <p:spPr>
          <a:xfrm flipH="1">
            <a:off x="7744408" y="2799184"/>
            <a:ext cx="149291" cy="57849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695703" y="3357245"/>
            <a:ext cx="263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dirty="0" smtClean="0"/>
              <a:t>宣告</a:t>
            </a:r>
            <a:r>
              <a:rPr kumimoji="1" lang="zh-TW" altLang="en-US" sz="2400" dirty="0" smtClean="0"/>
              <a:t>你的 </a:t>
            </a:r>
            <a:r>
              <a:rPr kumimoji="1" lang="en-US" altLang="zh-TW" sz="2400" dirty="0" smtClean="0"/>
              <a:t>function</a:t>
            </a:r>
            <a:endParaRPr kumimoji="1"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9532056" y="1829931"/>
            <a:ext cx="2701213" cy="152731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B050"/>
              </a:solidFill>
            </a:endParaRPr>
          </a:p>
        </p:txBody>
      </p:sp>
      <p:cxnSp>
        <p:nvCxnSpPr>
          <p:cNvPr id="15" name="直線箭頭接點 14"/>
          <p:cNvCxnSpPr>
            <a:stCxn id="14" idx="2"/>
          </p:cNvCxnSpPr>
          <p:nvPr/>
        </p:nvCxnSpPr>
        <p:spPr>
          <a:xfrm flipH="1">
            <a:off x="10707297" y="3357245"/>
            <a:ext cx="175366" cy="57849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9532056" y="3935743"/>
            <a:ext cx="263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dirty="0" smtClean="0"/>
              <a:t>實作</a:t>
            </a:r>
            <a:r>
              <a:rPr kumimoji="1" lang="zh-TW" altLang="en-US" sz="2400" dirty="0" smtClean="0"/>
              <a:t>你的 </a:t>
            </a:r>
            <a:r>
              <a:rPr kumimoji="1" lang="en-US" altLang="zh-TW" sz="2400" dirty="0" smtClean="0"/>
              <a:t>function</a:t>
            </a:r>
            <a:endParaRPr kumimoji="1"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47869" y="4851918"/>
            <a:ext cx="104347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dirty="0" smtClean="0"/>
              <a:t>看看你自己插入的 </a:t>
            </a:r>
            <a:r>
              <a:rPr kumimoji="1" lang="en-US" altLang="zh-TW" sz="2800" dirty="0" smtClean="0"/>
              <a:t>header</a:t>
            </a:r>
            <a:r>
              <a:rPr kumimoji="1" lang="zh-TW" altLang="en-US" sz="2800" dirty="0" smtClean="0"/>
              <a:t> 檔，在編譯前展開的模樣</a:t>
            </a:r>
            <a:endParaRPr kumimoji="1" lang="en-US" altLang="zh-TW" sz="2800" dirty="0" smtClean="0"/>
          </a:p>
          <a:p>
            <a:r>
              <a:rPr kumimoji="1" lang="en-US" altLang="zh-TW" sz="2800" dirty="0" err="1" smtClean="0">
                <a:latin typeface="Consolas" charset="0"/>
                <a:ea typeface="Consolas" charset="0"/>
                <a:cs typeface="Consolas" charset="0"/>
              </a:rPr>
              <a:t>gcc</a:t>
            </a:r>
            <a:r>
              <a:rPr kumimoji="1" lang="zh-TW" altLang="en-US" sz="2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800" dirty="0" smtClean="0">
                <a:latin typeface="Consolas" charset="0"/>
                <a:ea typeface="Consolas" charset="0"/>
                <a:cs typeface="Consolas" charset="0"/>
              </a:rPr>
              <a:t>-E</a:t>
            </a:r>
            <a:r>
              <a:rPr kumimoji="1" lang="zh-TW" altLang="en-US" sz="2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800" dirty="0" err="1" smtClean="0">
                <a:latin typeface="Consolas" charset="0"/>
                <a:ea typeface="Consolas" charset="0"/>
                <a:cs typeface="Consolas" charset="0"/>
              </a:rPr>
              <a:t>myapp_fun_version.c</a:t>
            </a:r>
            <a:endParaRPr kumimoji="1" lang="en-US" altLang="zh-TW" sz="28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zh-TW" altLang="en-US" sz="2800" dirty="0" smtClean="0">
                <a:latin typeface="Consolas" charset="0"/>
                <a:ea typeface="Consolas" charset="0"/>
                <a:cs typeface="Consolas" charset="0"/>
              </a:rPr>
              <a:t>挪到最下面，發現多了這些東西</a:t>
            </a:r>
            <a:endParaRPr kumimoji="1" lang="zh-TW" altLang="en-US" sz="2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59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4000" dirty="0" smtClean="0"/>
              <a:t>相對路徑 </a:t>
            </a:r>
            <a:r>
              <a:rPr kumimoji="1" lang="en-US" altLang="zh-TW" sz="4000" dirty="0"/>
              <a:t>r</a:t>
            </a:r>
            <a:r>
              <a:rPr kumimoji="1" lang="en-US" altLang="zh-TW" sz="4000" dirty="0" smtClean="0"/>
              <a:t>elative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path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vs</a:t>
            </a:r>
            <a:r>
              <a:rPr kumimoji="1" lang="zh-TW" altLang="en-US" sz="4000" dirty="0" smtClean="0"/>
              <a:t> 絕對路徑 </a:t>
            </a:r>
            <a:r>
              <a:rPr kumimoji="1" lang="en-US" altLang="zh-TW" sz="4000" dirty="0" smtClean="0"/>
              <a:t>absolute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path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zh-TW" altLang="en-US" dirty="0" smtClean="0"/>
              <a:t>將路徑想成是一道道的任意門，能夠帶你遨遊截然不同的世界</a:t>
            </a:r>
            <a:endParaRPr kumimoji="1" lang="en-US" altLang="zh-TW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900" y="2426028"/>
            <a:ext cx="1612900" cy="315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8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More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manageable</a:t>
            </a:r>
            <a:endParaRPr kumimoji="1"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1" y="1825624"/>
            <a:ext cx="12220828" cy="240548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03854" y="2556589"/>
            <a:ext cx="2127379" cy="2425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" name="直線箭頭接點 5"/>
          <p:cNvCxnSpPr>
            <a:stCxn id="5" idx="3"/>
          </p:cNvCxnSpPr>
          <p:nvPr/>
        </p:nvCxnSpPr>
        <p:spPr>
          <a:xfrm>
            <a:off x="2631233" y="2677887"/>
            <a:ext cx="817416" cy="1095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3447093" y="2276669"/>
            <a:ext cx="2634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 smtClean="0"/>
              <a:t>自己寫的 </a:t>
            </a:r>
            <a:r>
              <a:rPr kumimoji="1" lang="en-US" altLang="zh-TW" sz="2400" dirty="0" smtClean="0"/>
              <a:t>header</a:t>
            </a:r>
            <a:r>
              <a:rPr kumimoji="1" lang="zh-TW" altLang="en-US" sz="2400" dirty="0" smtClean="0"/>
              <a:t> 檔要用雙括號包著</a:t>
            </a:r>
            <a:endParaRPr kumimoji="1" lang="zh-TW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6629399" y="1825623"/>
            <a:ext cx="2701213" cy="973561"/>
          </a:xfrm>
          <a:prstGeom prst="rect">
            <a:avLst/>
          </a:prstGeom>
          <a:noFill/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B05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695703" y="3357245"/>
            <a:ext cx="263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dirty="0" smtClean="0"/>
              <a:t>宣告</a:t>
            </a:r>
            <a:r>
              <a:rPr kumimoji="1" lang="zh-TW" altLang="en-US" sz="2400" dirty="0" smtClean="0"/>
              <a:t>你的 </a:t>
            </a:r>
            <a:r>
              <a:rPr kumimoji="1" lang="en-US" altLang="zh-TW" sz="2400" dirty="0" smtClean="0"/>
              <a:t>function</a:t>
            </a:r>
            <a:endParaRPr kumimoji="1"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9532056" y="1829931"/>
            <a:ext cx="2701213" cy="152731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B050"/>
              </a:solidFill>
            </a:endParaRPr>
          </a:p>
        </p:txBody>
      </p:sp>
      <p:cxnSp>
        <p:nvCxnSpPr>
          <p:cNvPr id="15" name="直線箭頭接點 14"/>
          <p:cNvCxnSpPr>
            <a:stCxn id="14" idx="2"/>
          </p:cNvCxnSpPr>
          <p:nvPr/>
        </p:nvCxnSpPr>
        <p:spPr>
          <a:xfrm flipH="1">
            <a:off x="10707297" y="3357245"/>
            <a:ext cx="175366" cy="57849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9532056" y="3935743"/>
            <a:ext cx="263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dirty="0" smtClean="0"/>
              <a:t>實作</a:t>
            </a:r>
            <a:r>
              <a:rPr kumimoji="1" lang="zh-TW" altLang="en-US" sz="2400" dirty="0" smtClean="0"/>
              <a:t>你的 </a:t>
            </a:r>
            <a:r>
              <a:rPr kumimoji="1" lang="en-US" altLang="zh-TW" sz="2400" dirty="0" smtClean="0"/>
              <a:t>function</a:t>
            </a:r>
            <a:endParaRPr kumimoji="1"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47869" y="4851918"/>
            <a:ext cx="104347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dirty="0" smtClean="0"/>
              <a:t>看看你自己插入的 </a:t>
            </a:r>
            <a:r>
              <a:rPr kumimoji="1" lang="en-US" altLang="zh-TW" sz="2800" dirty="0" smtClean="0"/>
              <a:t>header</a:t>
            </a:r>
            <a:r>
              <a:rPr kumimoji="1" lang="zh-TW" altLang="en-US" sz="2800" dirty="0" smtClean="0"/>
              <a:t> 檔，在編譯前展開的模樣</a:t>
            </a:r>
            <a:endParaRPr kumimoji="1" lang="en-US" altLang="zh-TW" sz="2800" dirty="0" smtClean="0"/>
          </a:p>
          <a:p>
            <a:r>
              <a:rPr kumimoji="1" lang="en-US" altLang="zh-TW" sz="2800" dirty="0" err="1" smtClean="0">
                <a:latin typeface="Consolas" charset="0"/>
                <a:ea typeface="Consolas" charset="0"/>
                <a:cs typeface="Consolas" charset="0"/>
              </a:rPr>
              <a:t>gcc</a:t>
            </a:r>
            <a:r>
              <a:rPr kumimoji="1" lang="zh-TW" altLang="en-US" sz="2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800" dirty="0" smtClean="0">
                <a:latin typeface="Consolas" charset="0"/>
                <a:ea typeface="Consolas" charset="0"/>
                <a:cs typeface="Consolas" charset="0"/>
              </a:rPr>
              <a:t>-E</a:t>
            </a:r>
            <a:r>
              <a:rPr kumimoji="1" lang="zh-TW" altLang="en-US" sz="2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800" dirty="0" err="1" smtClean="0">
                <a:latin typeface="Consolas" charset="0"/>
                <a:ea typeface="Consolas" charset="0"/>
                <a:cs typeface="Consolas" charset="0"/>
              </a:rPr>
              <a:t>myapp_fun_version.c</a:t>
            </a:r>
            <a:endParaRPr kumimoji="1" lang="en-US" altLang="zh-TW" sz="28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zh-TW" altLang="en-US" sz="2800" dirty="0" smtClean="0">
                <a:latin typeface="Consolas" charset="0"/>
                <a:ea typeface="Consolas" charset="0"/>
                <a:cs typeface="Consolas" charset="0"/>
              </a:rPr>
              <a:t>挪到最下面，發現多了這些東西</a:t>
            </a:r>
            <a:endParaRPr kumimoji="1" lang="zh-TW" altLang="en-US" sz="2800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212" y="3377682"/>
            <a:ext cx="8123788" cy="3153747"/>
          </a:xfrm>
          <a:prstGeom prst="rect">
            <a:avLst/>
          </a:prstGeom>
        </p:spPr>
      </p:pic>
      <p:cxnSp>
        <p:nvCxnSpPr>
          <p:cNvPr id="10" name="直線箭頭接點 9"/>
          <p:cNvCxnSpPr/>
          <p:nvPr/>
        </p:nvCxnSpPr>
        <p:spPr>
          <a:xfrm flipH="1">
            <a:off x="6897862" y="2799184"/>
            <a:ext cx="995839" cy="1268963"/>
          </a:xfrm>
          <a:prstGeom prst="straightConnector1">
            <a:avLst/>
          </a:prstGeom>
          <a:ln w="539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46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More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manageable</a:t>
            </a:r>
            <a:endParaRPr kumimoji="1"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1" y="1825624"/>
            <a:ext cx="12220828" cy="240548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03854" y="2556589"/>
            <a:ext cx="2127379" cy="2425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" name="直線箭頭接點 5"/>
          <p:cNvCxnSpPr>
            <a:stCxn id="5" idx="3"/>
          </p:cNvCxnSpPr>
          <p:nvPr/>
        </p:nvCxnSpPr>
        <p:spPr>
          <a:xfrm>
            <a:off x="2631233" y="2677887"/>
            <a:ext cx="817416" cy="1095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3447093" y="2276669"/>
            <a:ext cx="2634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 smtClean="0"/>
              <a:t>自己寫的 </a:t>
            </a:r>
            <a:r>
              <a:rPr kumimoji="1" lang="en-US" altLang="zh-TW" sz="2400" dirty="0" smtClean="0"/>
              <a:t>header</a:t>
            </a:r>
            <a:r>
              <a:rPr kumimoji="1" lang="zh-TW" altLang="en-US" sz="2400" dirty="0" smtClean="0"/>
              <a:t> 檔要用雙括號包著</a:t>
            </a:r>
            <a:endParaRPr kumimoji="1" lang="zh-TW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6629399" y="1825623"/>
            <a:ext cx="2701213" cy="97356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B050"/>
              </a:solidFill>
            </a:endParaRPr>
          </a:p>
        </p:txBody>
      </p:sp>
      <p:cxnSp>
        <p:nvCxnSpPr>
          <p:cNvPr id="10" name="直線箭頭接點 9"/>
          <p:cNvCxnSpPr/>
          <p:nvPr/>
        </p:nvCxnSpPr>
        <p:spPr>
          <a:xfrm flipH="1">
            <a:off x="7744408" y="2799184"/>
            <a:ext cx="149291" cy="57849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695703" y="3357245"/>
            <a:ext cx="263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dirty="0" smtClean="0"/>
              <a:t>宣告</a:t>
            </a:r>
            <a:r>
              <a:rPr kumimoji="1" lang="zh-TW" altLang="en-US" sz="2400" dirty="0" smtClean="0"/>
              <a:t>你的 </a:t>
            </a:r>
            <a:r>
              <a:rPr kumimoji="1" lang="en-US" altLang="zh-TW" sz="2400" dirty="0" smtClean="0"/>
              <a:t>function</a:t>
            </a:r>
            <a:endParaRPr kumimoji="1"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9532056" y="1829931"/>
            <a:ext cx="2701213" cy="152731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B050"/>
              </a:solidFill>
            </a:endParaRPr>
          </a:p>
        </p:txBody>
      </p:sp>
      <p:cxnSp>
        <p:nvCxnSpPr>
          <p:cNvPr id="15" name="直線箭頭接點 14"/>
          <p:cNvCxnSpPr>
            <a:stCxn id="14" idx="2"/>
          </p:cNvCxnSpPr>
          <p:nvPr/>
        </p:nvCxnSpPr>
        <p:spPr>
          <a:xfrm flipH="1">
            <a:off x="10707297" y="3357245"/>
            <a:ext cx="175366" cy="57849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9532056" y="3935743"/>
            <a:ext cx="263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dirty="0" smtClean="0"/>
              <a:t>實作</a:t>
            </a:r>
            <a:r>
              <a:rPr kumimoji="1" lang="zh-TW" altLang="en-US" sz="2400" dirty="0" smtClean="0"/>
              <a:t>你的 </a:t>
            </a:r>
            <a:r>
              <a:rPr kumimoji="1" lang="en-US" altLang="zh-TW" sz="2400" dirty="0" smtClean="0"/>
              <a:t>function</a:t>
            </a:r>
            <a:endParaRPr kumimoji="1" lang="zh-TW" altLang="en-US" sz="24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447869" y="4851918"/>
            <a:ext cx="1033808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 smtClean="0"/>
              <a:t>如何編譯你</a:t>
            </a:r>
            <a:r>
              <a:rPr kumimoji="1" lang="en-US" altLang="zh-TW" sz="2800" dirty="0" smtClean="0"/>
              <a:t>”</a:t>
            </a:r>
            <a:r>
              <a:rPr kumimoji="1" lang="zh-TW" altLang="en-US" sz="2800" dirty="0" smtClean="0"/>
              <a:t>規劃完善，架構完整</a:t>
            </a:r>
            <a:r>
              <a:rPr kumimoji="1" lang="en-US" altLang="zh-TW" sz="2800" dirty="0" smtClean="0"/>
              <a:t>”</a:t>
            </a:r>
            <a:r>
              <a:rPr kumimoji="1" lang="zh-TW" altLang="en-US" sz="2800" dirty="0" smtClean="0"/>
              <a:t>的 </a:t>
            </a:r>
            <a:r>
              <a:rPr kumimoji="1" lang="en-US" altLang="zh-TW" sz="2800" dirty="0" smtClean="0"/>
              <a:t>C</a:t>
            </a:r>
            <a:r>
              <a:rPr kumimoji="1" lang="zh-TW" altLang="en-US" sz="2800" dirty="0" smtClean="0"/>
              <a:t> 程式？</a:t>
            </a:r>
            <a:endParaRPr kumimoji="1" lang="en-US" altLang="zh-TW" sz="2800" dirty="0" smtClean="0"/>
          </a:p>
          <a:p>
            <a:r>
              <a:rPr kumimoji="1" lang="zh-TW" altLang="en-US" sz="2800" dirty="0" smtClean="0"/>
              <a:t>以往：</a:t>
            </a:r>
            <a:r>
              <a:rPr kumimoji="1" lang="en-US" altLang="zh-TW" sz="2800" dirty="0" err="1" smtClean="0">
                <a:latin typeface="Consolas" charset="0"/>
                <a:ea typeface="Consolas" charset="0"/>
                <a:cs typeface="Consolas" charset="0"/>
              </a:rPr>
              <a:t>gcc</a:t>
            </a:r>
            <a:r>
              <a:rPr kumimoji="1" lang="zh-TW" altLang="en-US" sz="2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800" dirty="0" smtClean="0">
                <a:latin typeface="Consolas" charset="0"/>
                <a:ea typeface="Consolas" charset="0"/>
                <a:cs typeface="Consolas" charset="0"/>
              </a:rPr>
              <a:t>-o</a:t>
            </a:r>
            <a:r>
              <a:rPr kumimoji="1" lang="zh-TW" altLang="en-US" sz="2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800" dirty="0" err="1" smtClean="0">
                <a:latin typeface="Consolas" charset="0"/>
                <a:ea typeface="Consolas" charset="0"/>
                <a:cs typeface="Consolas" charset="0"/>
              </a:rPr>
              <a:t>myapp</a:t>
            </a:r>
            <a:r>
              <a:rPr kumimoji="1" lang="zh-TW" altLang="en-US" sz="2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800" dirty="0" err="1" smtClean="0">
                <a:latin typeface="Consolas" charset="0"/>
                <a:ea typeface="Consolas" charset="0"/>
                <a:cs typeface="Consolas" charset="0"/>
              </a:rPr>
              <a:t>main.c</a:t>
            </a:r>
            <a:endParaRPr kumimoji="1" lang="en-US" altLang="zh-TW" sz="28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zh-TW" altLang="en-US" sz="2800" dirty="0" smtClean="0"/>
              <a:t>現今：</a:t>
            </a:r>
            <a:r>
              <a:rPr kumimoji="1" lang="en-US" altLang="zh-TW" sz="2800" dirty="0" err="1">
                <a:latin typeface="Consolas" charset="0"/>
                <a:ea typeface="Consolas" charset="0"/>
                <a:cs typeface="Consolas" charset="0"/>
              </a:rPr>
              <a:t>gcc</a:t>
            </a:r>
            <a:r>
              <a:rPr kumimoji="1" lang="zh-TW" alt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800" dirty="0">
                <a:latin typeface="Consolas" charset="0"/>
                <a:ea typeface="Consolas" charset="0"/>
                <a:cs typeface="Consolas" charset="0"/>
              </a:rPr>
              <a:t>-o</a:t>
            </a:r>
            <a:r>
              <a:rPr kumimoji="1" lang="zh-TW" alt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800" dirty="0" err="1">
                <a:latin typeface="Consolas" charset="0"/>
                <a:ea typeface="Consolas" charset="0"/>
                <a:cs typeface="Consolas" charset="0"/>
              </a:rPr>
              <a:t>myapp</a:t>
            </a:r>
            <a:r>
              <a:rPr kumimoji="1" lang="zh-TW" alt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800" dirty="0" err="1">
                <a:latin typeface="Consolas" charset="0"/>
                <a:ea typeface="Consolas" charset="0"/>
                <a:cs typeface="Consolas" charset="0"/>
              </a:rPr>
              <a:t>main_fun_version.c</a:t>
            </a:r>
            <a:r>
              <a:rPr kumimoji="1" lang="zh-TW" alt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800" dirty="0" err="1" smtClean="0">
                <a:latin typeface="Consolas" charset="0"/>
                <a:ea typeface="Consolas" charset="0"/>
                <a:cs typeface="Consolas" charset="0"/>
              </a:rPr>
              <a:t>my_fun.c</a:t>
            </a:r>
            <a:endParaRPr kumimoji="1" lang="en-US" altLang="zh-TW" sz="28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zh-TW" altLang="en-US" sz="2800" dirty="0" smtClean="0">
                <a:latin typeface="Consolas" charset="0"/>
                <a:ea typeface="Consolas" charset="0"/>
                <a:cs typeface="Consolas" charset="0"/>
              </a:rPr>
              <a:t>除了 </a:t>
            </a:r>
            <a:r>
              <a:rPr kumimoji="1" lang="en-US" altLang="zh-TW" sz="2800" dirty="0" smtClean="0">
                <a:latin typeface="Consolas" charset="0"/>
                <a:ea typeface="Consolas" charset="0"/>
                <a:cs typeface="Consolas" charset="0"/>
              </a:rPr>
              <a:t>main</a:t>
            </a:r>
            <a:r>
              <a:rPr kumimoji="1" lang="zh-TW" altLang="en-US" sz="2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800" dirty="0" smtClean="0"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kumimoji="1" lang="zh-TW" altLang="en-US" sz="2800" dirty="0" smtClean="0">
                <a:latin typeface="Consolas" charset="0"/>
                <a:ea typeface="Consolas" charset="0"/>
                <a:cs typeface="Consolas" charset="0"/>
              </a:rPr>
              <a:t>，你也要編譯其他 </a:t>
            </a:r>
            <a:r>
              <a:rPr kumimoji="1" lang="en-US" altLang="zh-TW" sz="2800" dirty="0" err="1" smtClean="0">
                <a:latin typeface="Consolas" charset="0"/>
                <a:ea typeface="Consolas" charset="0"/>
                <a:cs typeface="Consolas" charset="0"/>
              </a:rPr>
              <a:t>function.c</a:t>
            </a:r>
            <a:r>
              <a:rPr kumimoji="1" lang="zh-TW" altLang="en-US" sz="2800" dirty="0" smtClean="0">
                <a:latin typeface="Consolas" charset="0"/>
                <a:ea typeface="Consolas" charset="0"/>
                <a:cs typeface="Consolas" charset="0"/>
              </a:rPr>
              <a:t> 的檔案</a:t>
            </a:r>
            <a:endParaRPr kumimoji="1" lang="zh-TW" altLang="en-US" sz="28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橢圓 7"/>
          <p:cNvSpPr/>
          <p:nvPr/>
        </p:nvSpPr>
        <p:spPr>
          <a:xfrm>
            <a:off x="30532" y="1583484"/>
            <a:ext cx="1754155" cy="865901"/>
          </a:xfrm>
          <a:prstGeom prst="ellipse">
            <a:avLst/>
          </a:prstGeom>
          <a:noFill/>
          <a:ln w="444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9505410" y="1643151"/>
            <a:ext cx="1377253" cy="668348"/>
          </a:xfrm>
          <a:prstGeom prst="ellipse">
            <a:avLst/>
          </a:prstGeom>
          <a:noFill/>
          <a:ln w="444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9949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More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manageable</a:t>
            </a:r>
            <a:endParaRPr kumimoji="1"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1" y="1825624"/>
            <a:ext cx="12220828" cy="240548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03854" y="2556589"/>
            <a:ext cx="2127379" cy="2425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" name="直線箭頭接點 5"/>
          <p:cNvCxnSpPr>
            <a:stCxn id="5" idx="3"/>
          </p:cNvCxnSpPr>
          <p:nvPr/>
        </p:nvCxnSpPr>
        <p:spPr>
          <a:xfrm>
            <a:off x="2631233" y="2677887"/>
            <a:ext cx="817416" cy="1095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3447093" y="2276669"/>
            <a:ext cx="2634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 smtClean="0"/>
              <a:t>自己寫的 </a:t>
            </a:r>
            <a:r>
              <a:rPr kumimoji="1" lang="en-US" altLang="zh-TW" sz="2400" dirty="0" smtClean="0"/>
              <a:t>header</a:t>
            </a:r>
            <a:r>
              <a:rPr kumimoji="1" lang="zh-TW" altLang="en-US" sz="2400" dirty="0" smtClean="0"/>
              <a:t> 檔要用雙括號包著</a:t>
            </a:r>
            <a:endParaRPr kumimoji="1" lang="zh-TW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6629399" y="1825623"/>
            <a:ext cx="2701213" cy="97356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B050"/>
              </a:solidFill>
            </a:endParaRPr>
          </a:p>
        </p:txBody>
      </p:sp>
      <p:cxnSp>
        <p:nvCxnSpPr>
          <p:cNvPr id="10" name="直線箭頭接點 9"/>
          <p:cNvCxnSpPr/>
          <p:nvPr/>
        </p:nvCxnSpPr>
        <p:spPr>
          <a:xfrm flipH="1">
            <a:off x="7744408" y="2799184"/>
            <a:ext cx="149291" cy="57849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695703" y="3357245"/>
            <a:ext cx="263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dirty="0" smtClean="0"/>
              <a:t>宣告</a:t>
            </a:r>
            <a:r>
              <a:rPr kumimoji="1" lang="zh-TW" altLang="en-US" sz="2400" dirty="0" smtClean="0"/>
              <a:t>你的 </a:t>
            </a:r>
            <a:r>
              <a:rPr kumimoji="1" lang="en-US" altLang="zh-TW" sz="2400" dirty="0" smtClean="0"/>
              <a:t>function</a:t>
            </a:r>
            <a:endParaRPr kumimoji="1"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9532056" y="1829931"/>
            <a:ext cx="2701213" cy="152731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B050"/>
              </a:solidFill>
            </a:endParaRPr>
          </a:p>
        </p:txBody>
      </p:sp>
      <p:cxnSp>
        <p:nvCxnSpPr>
          <p:cNvPr id="15" name="直線箭頭接點 14"/>
          <p:cNvCxnSpPr>
            <a:stCxn id="14" idx="2"/>
          </p:cNvCxnSpPr>
          <p:nvPr/>
        </p:nvCxnSpPr>
        <p:spPr>
          <a:xfrm flipH="1">
            <a:off x="10707297" y="3357245"/>
            <a:ext cx="175366" cy="57849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9532056" y="3935743"/>
            <a:ext cx="263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dirty="0" smtClean="0"/>
              <a:t>實作</a:t>
            </a:r>
            <a:r>
              <a:rPr kumimoji="1" lang="zh-TW" altLang="en-US" sz="2400" dirty="0" smtClean="0"/>
              <a:t>你的 </a:t>
            </a:r>
            <a:r>
              <a:rPr kumimoji="1" lang="en-US" altLang="zh-TW" sz="2400" dirty="0" smtClean="0"/>
              <a:t>function</a:t>
            </a:r>
            <a:endParaRPr kumimoji="1" lang="zh-TW" altLang="en-US" sz="24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447869" y="4851918"/>
            <a:ext cx="914865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 smtClean="0"/>
              <a:t>如何編譯你</a:t>
            </a:r>
            <a:r>
              <a:rPr kumimoji="1" lang="en-US" altLang="zh-TW" sz="2800" dirty="0" smtClean="0"/>
              <a:t>”</a:t>
            </a:r>
            <a:r>
              <a:rPr kumimoji="1" lang="zh-TW" altLang="en-US" sz="2800" dirty="0" smtClean="0"/>
              <a:t>規劃完善，架構完整</a:t>
            </a:r>
            <a:r>
              <a:rPr kumimoji="1" lang="en-US" altLang="zh-TW" sz="2800" dirty="0" smtClean="0"/>
              <a:t>”</a:t>
            </a:r>
            <a:r>
              <a:rPr kumimoji="1" lang="zh-TW" altLang="en-US" sz="2800" dirty="0" smtClean="0"/>
              <a:t>的 </a:t>
            </a:r>
            <a:r>
              <a:rPr kumimoji="1" lang="en-US" altLang="zh-TW" sz="2800" dirty="0" smtClean="0"/>
              <a:t>C</a:t>
            </a:r>
            <a:r>
              <a:rPr kumimoji="1" lang="zh-TW" altLang="en-US" sz="2800" dirty="0" smtClean="0"/>
              <a:t> 程式？</a:t>
            </a:r>
            <a:endParaRPr kumimoji="1" lang="en-US" altLang="zh-TW" sz="2800" dirty="0" smtClean="0"/>
          </a:p>
          <a:p>
            <a:r>
              <a:rPr kumimoji="1" lang="zh-TW" altLang="en-US" sz="2800" dirty="0" smtClean="0"/>
              <a:t>以往：</a:t>
            </a:r>
            <a:r>
              <a:rPr kumimoji="1" lang="en-US" altLang="zh-TW" sz="2800" dirty="0" err="1" smtClean="0">
                <a:latin typeface="Consolas" charset="0"/>
                <a:ea typeface="Consolas" charset="0"/>
                <a:cs typeface="Consolas" charset="0"/>
              </a:rPr>
              <a:t>gcc</a:t>
            </a:r>
            <a:r>
              <a:rPr kumimoji="1" lang="zh-TW" altLang="en-US" sz="2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800" dirty="0" smtClean="0">
                <a:latin typeface="Consolas" charset="0"/>
                <a:ea typeface="Consolas" charset="0"/>
                <a:cs typeface="Consolas" charset="0"/>
              </a:rPr>
              <a:t>-o</a:t>
            </a:r>
            <a:r>
              <a:rPr kumimoji="1" lang="zh-TW" altLang="en-US" sz="2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800" dirty="0" err="1" smtClean="0">
                <a:latin typeface="Consolas" charset="0"/>
                <a:ea typeface="Consolas" charset="0"/>
                <a:cs typeface="Consolas" charset="0"/>
              </a:rPr>
              <a:t>myapp</a:t>
            </a:r>
            <a:r>
              <a:rPr kumimoji="1" lang="zh-TW" altLang="en-US" sz="2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800" dirty="0" err="1" smtClean="0">
                <a:latin typeface="Consolas" charset="0"/>
                <a:ea typeface="Consolas" charset="0"/>
                <a:cs typeface="Consolas" charset="0"/>
              </a:rPr>
              <a:t>main.c</a:t>
            </a:r>
            <a:endParaRPr kumimoji="1" lang="en-US" altLang="zh-TW" sz="28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zh-TW" altLang="en-US" sz="2800" dirty="0" smtClean="0"/>
              <a:t>現今：</a:t>
            </a:r>
            <a:r>
              <a:rPr kumimoji="1" lang="en-US" altLang="zh-TW" sz="2800" dirty="0" err="1">
                <a:latin typeface="Consolas" charset="0"/>
                <a:ea typeface="Consolas" charset="0"/>
                <a:cs typeface="Consolas" charset="0"/>
              </a:rPr>
              <a:t>gcc</a:t>
            </a:r>
            <a:r>
              <a:rPr kumimoji="1" lang="zh-TW" alt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800" dirty="0">
                <a:latin typeface="Consolas" charset="0"/>
                <a:ea typeface="Consolas" charset="0"/>
                <a:cs typeface="Consolas" charset="0"/>
              </a:rPr>
              <a:t>-o</a:t>
            </a:r>
            <a:r>
              <a:rPr kumimoji="1" lang="zh-TW" alt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800" dirty="0" err="1">
                <a:latin typeface="Consolas" charset="0"/>
                <a:ea typeface="Consolas" charset="0"/>
                <a:cs typeface="Consolas" charset="0"/>
              </a:rPr>
              <a:t>myapp</a:t>
            </a:r>
            <a:r>
              <a:rPr kumimoji="1" lang="zh-TW" alt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800" dirty="0" err="1">
                <a:latin typeface="Consolas" charset="0"/>
                <a:ea typeface="Consolas" charset="0"/>
                <a:cs typeface="Consolas" charset="0"/>
              </a:rPr>
              <a:t>main_fun_version.c</a:t>
            </a:r>
            <a:r>
              <a:rPr kumimoji="1" lang="zh-TW" alt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800" dirty="0" err="1" smtClean="0">
                <a:latin typeface="Consolas" charset="0"/>
                <a:ea typeface="Consolas" charset="0"/>
                <a:cs typeface="Consolas" charset="0"/>
              </a:rPr>
              <a:t>my_fun.c</a:t>
            </a:r>
            <a:endParaRPr kumimoji="1" lang="zh-TW" altLang="en-US" sz="28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橢圓 7"/>
          <p:cNvSpPr/>
          <p:nvPr/>
        </p:nvSpPr>
        <p:spPr>
          <a:xfrm>
            <a:off x="30532" y="1583484"/>
            <a:ext cx="1754155" cy="865901"/>
          </a:xfrm>
          <a:prstGeom prst="ellipse">
            <a:avLst/>
          </a:prstGeom>
          <a:noFill/>
          <a:ln w="444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3887469" y="5598366"/>
            <a:ext cx="3856939" cy="821021"/>
          </a:xfrm>
          <a:prstGeom prst="ellipse">
            <a:avLst/>
          </a:prstGeom>
          <a:noFill/>
          <a:ln w="444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9505410" y="1643151"/>
            <a:ext cx="1377253" cy="668348"/>
          </a:xfrm>
          <a:prstGeom prst="ellipse">
            <a:avLst/>
          </a:prstGeom>
          <a:noFill/>
          <a:ln w="444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7744408" y="5568565"/>
            <a:ext cx="1852119" cy="850822"/>
          </a:xfrm>
          <a:prstGeom prst="ellipse">
            <a:avLst/>
          </a:prstGeom>
          <a:noFill/>
          <a:ln w="444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5387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688" y="0"/>
            <a:ext cx="7030312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Recursion</a:t>
            </a:r>
            <a:r>
              <a:rPr kumimoji="1" lang="zh-TW" altLang="en-US" dirty="0" smtClean="0"/>
              <a:t> 遞迴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433739"/>
            <a:ext cx="4517571" cy="4351338"/>
          </a:xfrm>
        </p:spPr>
        <p:txBody>
          <a:bodyPr/>
          <a:lstStyle/>
          <a:p>
            <a:r>
              <a:rPr kumimoji="1" lang="zh-TW" altLang="en-US" dirty="0" smtClean="0"/>
              <a:t>相較於 </a:t>
            </a:r>
            <a:r>
              <a:rPr kumimoji="1" lang="en-US" altLang="zh-TW" dirty="0" smtClean="0"/>
              <a:t>iteration</a:t>
            </a:r>
            <a:r>
              <a:rPr kumimoji="1" lang="zh-TW" altLang="en-US" dirty="0" smtClean="0"/>
              <a:t>，遞迴屬於 </a:t>
            </a:r>
            <a:r>
              <a:rPr kumimoji="1" lang="en-US" altLang="zh-TW" dirty="0" smtClean="0"/>
              <a:t>function</a:t>
            </a:r>
            <a:r>
              <a:rPr kumimoji="1" lang="zh-TW" altLang="en-US" dirty="0" smtClean="0"/>
              <a:t> 自己 </a:t>
            </a:r>
            <a:r>
              <a:rPr kumimoji="1" lang="en-US" altLang="zh-TW" dirty="0" smtClean="0"/>
              <a:t>call</a:t>
            </a:r>
            <a:r>
              <a:rPr kumimoji="1" lang="zh-TW" altLang="en-US" dirty="0" smtClean="0"/>
              <a:t> 自己的寫法</a:t>
            </a:r>
            <a:endParaRPr kumimoji="1" lang="en-US" altLang="zh-TW" dirty="0" smtClean="0"/>
          </a:p>
        </p:txBody>
      </p:sp>
      <p:sp>
        <p:nvSpPr>
          <p:cNvPr id="5" name="矩形 4"/>
          <p:cNvSpPr/>
          <p:nvPr/>
        </p:nvSpPr>
        <p:spPr>
          <a:xfrm>
            <a:off x="6363479" y="5113176"/>
            <a:ext cx="2108717" cy="5225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" name="直線箭頭接點 5"/>
          <p:cNvCxnSpPr/>
          <p:nvPr/>
        </p:nvCxnSpPr>
        <p:spPr>
          <a:xfrm flipH="1" flipV="1">
            <a:off x="4441371" y="4777273"/>
            <a:ext cx="1922108" cy="5411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1907262" y="4460034"/>
            <a:ext cx="263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smtClean="0"/>
              <a:t>一定要有停止條件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0142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67867" y="1291696"/>
            <a:ext cx="6202092" cy="310620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PingFang TC" charset="-120"/>
                <a:ea typeface="PingFang TC" charset="-120"/>
                <a:cs typeface="PingFang TC" charset="-120"/>
              </a:rPr>
              <a:t>“</a:t>
            </a:r>
            <a:r>
              <a:rPr lang="zh-TW" altLang="en-US" sz="3200" dirty="0">
                <a:latin typeface="PingFang TC" charset="-120"/>
                <a:ea typeface="PingFang TC" charset="-120"/>
                <a:cs typeface="PingFang TC" charset="-120"/>
              </a:rPr>
              <a:t>我一直都想證明</a:t>
            </a:r>
            <a:r>
              <a:rPr lang="zh-TW" altLang="en-US" sz="3200" dirty="0" smtClean="0">
                <a:latin typeface="PingFang TC" charset="-120"/>
                <a:ea typeface="PingFang TC" charset="-120"/>
                <a:cs typeface="PingFang TC" charset="-120"/>
              </a:rPr>
              <a:t>：</a:t>
            </a:r>
            <a:r>
              <a:rPr lang="en-US" altLang="zh-TW" sz="3200" dirty="0" smtClean="0">
                <a:latin typeface="PingFang TC" charset="-120"/>
                <a:ea typeface="PingFang TC" charset="-120"/>
                <a:cs typeface="PingFang TC" charset="-120"/>
              </a:rPr>
              <a:t/>
            </a:r>
            <a:br>
              <a:rPr lang="en-US" altLang="zh-TW" sz="3200" dirty="0" smtClean="0">
                <a:latin typeface="PingFang TC" charset="-120"/>
                <a:ea typeface="PingFang TC" charset="-120"/>
                <a:cs typeface="PingFang TC" charset="-120"/>
              </a:rPr>
            </a:br>
            <a:r>
              <a:rPr lang="en-US" altLang="zh-TW" sz="3200" dirty="0">
                <a:latin typeface="PingFang TC" charset="-120"/>
                <a:ea typeface="PingFang TC" charset="-120"/>
                <a:cs typeface="PingFang TC" charset="-120"/>
              </a:rPr>
              <a:t>	</a:t>
            </a:r>
            <a:r>
              <a:rPr lang="zh-TW" altLang="en-US" sz="3200" dirty="0" smtClean="0">
                <a:latin typeface="PingFang TC" charset="-120"/>
                <a:ea typeface="PingFang TC" charset="-120"/>
                <a:cs typeface="PingFang TC" charset="-120"/>
              </a:rPr>
              <a:t>努力</a:t>
            </a:r>
            <a:r>
              <a:rPr lang="zh-TW" altLang="en-US" sz="3200" dirty="0">
                <a:latin typeface="PingFang TC" charset="-120"/>
                <a:ea typeface="PingFang TC" charset="-120"/>
                <a:cs typeface="PingFang TC" charset="-120"/>
              </a:rPr>
              <a:t>是能夠超越天才的</a:t>
            </a:r>
            <a:r>
              <a:rPr lang="en-US" altLang="zh-TW" sz="3200" b="1" dirty="0" smtClean="0">
                <a:latin typeface="PingFang TC" charset="-120"/>
                <a:ea typeface="PingFang TC" charset="-120"/>
                <a:cs typeface="PingFang TC" charset="-120"/>
              </a:rPr>
              <a:t>”</a:t>
            </a:r>
            <a:r>
              <a:rPr lang="en-US" altLang="zh-TW" sz="3600" b="1" dirty="0"/>
              <a:t/>
            </a:r>
            <a:br>
              <a:rPr lang="en-US" altLang="zh-TW" sz="3600" b="1" dirty="0"/>
            </a:br>
            <a:r>
              <a:rPr lang="zh-TW" altLang="en-US" sz="3200" dirty="0">
                <a:latin typeface="PingFang TC" charset="-120"/>
                <a:ea typeface="PingFang TC" charset="-120"/>
                <a:cs typeface="PingFang TC" charset="-120"/>
              </a:rPr>
              <a:t>                </a:t>
            </a:r>
            <a:r>
              <a:rPr lang="zh-TW" altLang="en-US" sz="3200" dirty="0" smtClean="0">
                <a:latin typeface="PingFang TC" charset="-120"/>
                <a:ea typeface="PingFang TC" charset="-120"/>
                <a:cs typeface="PingFang TC" charset="-120"/>
              </a:rPr>
              <a:t>                </a:t>
            </a:r>
            <a:r>
              <a:rPr lang="mr-IN" altLang="zh-TW" sz="3200" dirty="0">
                <a:latin typeface="PingFang TC" charset="-120"/>
                <a:ea typeface="PingFang TC" charset="-120"/>
                <a:cs typeface="PingFang TC" charset="-120"/>
              </a:rPr>
              <a:t>– </a:t>
            </a:r>
            <a:r>
              <a:rPr lang="zh-TW" altLang="en-US" sz="3200" dirty="0">
                <a:latin typeface="PingFang TC" charset="-120"/>
                <a:ea typeface="PingFang TC" charset="-120"/>
                <a:cs typeface="PingFang TC" charset="-120"/>
                <a:hlinkClick r:id="rId2"/>
              </a:rPr>
              <a:t>李洛克</a:t>
            </a:r>
            <a:endParaRPr lang="en-US" altLang="zh-TW" sz="3200" dirty="0">
              <a:latin typeface="PingFang TC" charset="-120"/>
              <a:ea typeface="PingFang TC" charset="-120"/>
              <a:cs typeface="PingFang TC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66" y="1440986"/>
            <a:ext cx="4362272" cy="37415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9932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9532"/>
            <a:ext cx="10515600" cy="1325563"/>
          </a:xfrm>
        </p:spPr>
        <p:txBody>
          <a:bodyPr/>
          <a:lstStyle/>
          <a:p>
            <a:r>
              <a:rPr kumimoji="1" lang="en-US" altLang="zh-TW" dirty="0" smtClean="0"/>
              <a:t>Practice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168401"/>
            <a:ext cx="11353800" cy="55827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 smtClean="0"/>
              <a:t>寫一個</a:t>
            </a:r>
            <a:r>
              <a:rPr lang="zh-TW" altLang="en-US" b="1" dirty="0" smtClean="0"/>
              <a:t>遞迴</a:t>
            </a:r>
            <a:r>
              <a:rPr lang="zh-TW" altLang="en-US" dirty="0" smtClean="0"/>
              <a:t> </a:t>
            </a:r>
            <a:r>
              <a:rPr lang="en-US" altLang="zh-TW" dirty="0" smtClean="0"/>
              <a:t>fu</a:t>
            </a:r>
            <a:r>
              <a:rPr lang="en-US" altLang="zh-TW" dirty="0" smtClean="0"/>
              <a:t>nction</a:t>
            </a:r>
            <a:r>
              <a:rPr lang="zh-TW" altLang="en-US" dirty="0" smtClean="0"/>
              <a:t> 去計算一整數中個數字的總和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altLang="zh-TW" dirty="0" err="1" smtClean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zh-TW" dirty="0" err="1" smtClean="0">
                <a:latin typeface="Consolas" charset="0"/>
                <a:ea typeface="Consolas" charset="0"/>
                <a:cs typeface="Consolas" charset="0"/>
              </a:rPr>
              <a:t>nt</a:t>
            </a:r>
            <a:r>
              <a:rPr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dirty="0" err="1" smtClean="0">
                <a:latin typeface="Consolas" charset="0"/>
                <a:ea typeface="Consolas" charset="0"/>
                <a:cs typeface="Consolas" charset="0"/>
              </a:rPr>
              <a:t>sumOfDigits</a:t>
            </a:r>
            <a:r>
              <a:rPr lang="en-US" altLang="zh-TW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zh-TW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dirty="0" smtClean="0">
                <a:latin typeface="Consolas" charset="0"/>
                <a:ea typeface="Consolas" charset="0"/>
                <a:cs typeface="Consolas" charset="0"/>
              </a:rPr>
              <a:t>x);</a:t>
            </a:r>
          </a:p>
          <a:p>
            <a:pPr marL="0" indent="0">
              <a:buNone/>
            </a:pPr>
            <a:endParaRPr lang="en-US" altLang="zh-TW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zh-TW" altLang="en-US" dirty="0" smtClean="0"/>
              <a:t>如果 </a:t>
            </a:r>
            <a:r>
              <a:rPr lang="en-US" altLang="zh-TW" dirty="0" smtClean="0"/>
              <a:t>x</a:t>
            </a:r>
            <a:r>
              <a:rPr lang="zh-TW" altLang="en-US" dirty="0" smtClean="0"/>
              <a:t> 是 </a:t>
            </a:r>
            <a:r>
              <a:rPr lang="en-US" altLang="zh-TW" dirty="0" smtClean="0"/>
              <a:t>783</a:t>
            </a:r>
            <a:r>
              <a:rPr lang="zh-TW" altLang="en-US" dirty="0" smtClean="0"/>
              <a:t>，則應該回傳 </a:t>
            </a:r>
            <a:r>
              <a:rPr lang="en-US" altLang="zh-TW" dirty="0" smtClean="0"/>
              <a:t>7</a:t>
            </a:r>
            <a:r>
              <a:rPr lang="zh-TW" altLang="en-US" dirty="0" smtClean="0"/>
              <a:t> </a:t>
            </a:r>
            <a:r>
              <a:rPr lang="en-US" altLang="zh-TW" dirty="0" smtClean="0"/>
              <a:t>+</a:t>
            </a:r>
            <a:r>
              <a:rPr lang="zh-TW" altLang="en-US" dirty="0" smtClean="0"/>
              <a:t> </a:t>
            </a:r>
            <a:r>
              <a:rPr lang="en-US" altLang="zh-TW" dirty="0" smtClean="0"/>
              <a:t>8</a:t>
            </a:r>
            <a:r>
              <a:rPr lang="zh-TW" altLang="en-US" dirty="0" smtClean="0"/>
              <a:t> </a:t>
            </a:r>
            <a:r>
              <a:rPr lang="en-US" altLang="zh-TW" dirty="0" smtClean="0"/>
              <a:t>+</a:t>
            </a:r>
            <a:r>
              <a:rPr lang="zh-TW" altLang="en-US" dirty="0" smtClean="0"/>
              <a:t> </a:t>
            </a:r>
            <a:r>
              <a:rPr lang="en-US" altLang="zh-TW" dirty="0" smtClean="0"/>
              <a:t>3</a:t>
            </a:r>
            <a:r>
              <a:rPr lang="zh-TW" altLang="en-US" dirty="0" smtClean="0"/>
              <a:t> 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en-US" altLang="zh-TW" dirty="0" smtClean="0"/>
              <a:t>18</a:t>
            </a:r>
          </a:p>
          <a:p>
            <a:r>
              <a:rPr lang="zh-TW" altLang="en-US" dirty="0"/>
              <a:t>如果 </a:t>
            </a:r>
            <a:r>
              <a:rPr lang="en-US" altLang="zh-TW" dirty="0"/>
              <a:t>x</a:t>
            </a:r>
            <a:r>
              <a:rPr lang="zh-TW" altLang="en-US" dirty="0"/>
              <a:t> 是 </a:t>
            </a:r>
            <a:r>
              <a:rPr lang="en-US" altLang="zh-TW" dirty="0" smtClean="0"/>
              <a:t>1012</a:t>
            </a:r>
            <a:r>
              <a:rPr lang="zh-TW" altLang="en-US" dirty="0" smtClean="0"/>
              <a:t>，</a:t>
            </a:r>
            <a:r>
              <a:rPr lang="zh-TW" altLang="en-US" dirty="0"/>
              <a:t>則應該回傳 </a:t>
            </a:r>
            <a:r>
              <a:rPr lang="en-US" altLang="zh-TW" dirty="0" smtClean="0"/>
              <a:t>1</a:t>
            </a:r>
            <a:r>
              <a:rPr lang="zh-TW" altLang="en-US" dirty="0" smtClean="0"/>
              <a:t> </a:t>
            </a:r>
            <a:r>
              <a:rPr lang="en-US" altLang="zh-TW" dirty="0" smtClean="0"/>
              <a:t>+</a:t>
            </a:r>
            <a:r>
              <a:rPr lang="zh-TW" altLang="en-US" dirty="0" smtClean="0"/>
              <a:t> </a:t>
            </a:r>
            <a:r>
              <a:rPr lang="en-US" altLang="zh-TW" dirty="0" smtClean="0"/>
              <a:t>0</a:t>
            </a:r>
            <a:r>
              <a:rPr lang="zh-TW" altLang="en-US" dirty="0" smtClean="0"/>
              <a:t> </a:t>
            </a:r>
            <a:r>
              <a:rPr lang="en-US" altLang="zh-TW" dirty="0" smtClean="0"/>
              <a:t>+</a:t>
            </a:r>
            <a:r>
              <a:rPr lang="zh-TW" altLang="en-US" dirty="0" smtClean="0"/>
              <a:t> </a:t>
            </a:r>
            <a:r>
              <a:rPr lang="en-US" altLang="zh-TW" dirty="0" smtClean="0"/>
              <a:t>1</a:t>
            </a:r>
            <a:r>
              <a:rPr lang="zh-TW" altLang="en-US" dirty="0" smtClean="0"/>
              <a:t> </a:t>
            </a:r>
            <a:r>
              <a:rPr lang="en-US" altLang="zh-TW" dirty="0" smtClean="0"/>
              <a:t>+</a:t>
            </a:r>
            <a:r>
              <a:rPr lang="zh-TW" altLang="en-US" dirty="0" smtClean="0"/>
              <a:t> </a:t>
            </a:r>
            <a:r>
              <a:rPr lang="en-US" altLang="zh-TW" dirty="0" smtClean="0"/>
              <a:t>2</a:t>
            </a:r>
            <a:r>
              <a:rPr lang="zh-TW" altLang="en-US" dirty="0" smtClean="0"/>
              <a:t> 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en-US" altLang="zh-TW" dirty="0" smtClean="0"/>
              <a:t>4</a:t>
            </a:r>
          </a:p>
          <a:p>
            <a:r>
              <a:rPr lang="zh-TW" altLang="en-US" dirty="0"/>
              <a:t>如果 </a:t>
            </a:r>
            <a:r>
              <a:rPr lang="en-US" altLang="zh-TW" dirty="0"/>
              <a:t>x</a:t>
            </a:r>
            <a:r>
              <a:rPr lang="zh-TW" altLang="en-US" dirty="0"/>
              <a:t> </a:t>
            </a:r>
            <a:r>
              <a:rPr lang="zh-TW" altLang="en-US" dirty="0" smtClean="0"/>
              <a:t>是負整數，如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-17</a:t>
            </a:r>
            <a:r>
              <a:rPr lang="zh-TW" altLang="en-US" dirty="0" smtClean="0"/>
              <a:t>，則將此數視為正整數</a:t>
            </a:r>
            <a:r>
              <a:rPr lang="en-US" altLang="zh-TW" dirty="0" smtClean="0"/>
              <a:t>(</a:t>
            </a:r>
            <a:r>
              <a:rPr lang="zh-TW" altLang="en-US" dirty="0" smtClean="0"/>
              <a:t>即為 </a:t>
            </a:r>
            <a:r>
              <a:rPr lang="en-US" altLang="zh-TW" dirty="0" smtClean="0"/>
              <a:t>17)</a:t>
            </a:r>
            <a:r>
              <a:rPr lang="zh-TW" altLang="en-US" dirty="0" smtClean="0"/>
              <a:t>，並回傳 </a:t>
            </a:r>
            <a:r>
              <a:rPr lang="en-US" altLang="zh-TW" dirty="0" smtClean="0"/>
              <a:t>1</a:t>
            </a:r>
            <a:r>
              <a:rPr lang="zh-TW" altLang="en-US" dirty="0" smtClean="0"/>
              <a:t> </a:t>
            </a:r>
            <a:r>
              <a:rPr lang="en-US" altLang="zh-TW" dirty="0" smtClean="0"/>
              <a:t>+</a:t>
            </a:r>
            <a:r>
              <a:rPr lang="zh-TW" altLang="en-US" dirty="0" smtClean="0"/>
              <a:t> </a:t>
            </a:r>
            <a:r>
              <a:rPr lang="en-US" altLang="zh-TW" dirty="0" smtClean="0"/>
              <a:t>7</a:t>
            </a:r>
            <a:r>
              <a:rPr lang="zh-TW" altLang="en-US" dirty="0" smtClean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 smtClean="0"/>
              <a:t>8</a:t>
            </a:r>
          </a:p>
          <a:p>
            <a:endParaRPr lang="en-US" altLang="zh-TW" dirty="0"/>
          </a:p>
          <a:p>
            <a:r>
              <a:rPr lang="zh-TW" altLang="en-US" dirty="0" smtClean="0"/>
              <a:t>請記得：將 </a:t>
            </a:r>
            <a:r>
              <a:rPr lang="en-US" altLang="zh-TW" dirty="0" smtClean="0"/>
              <a:t>function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sumOfDigits</a:t>
            </a:r>
            <a:r>
              <a:rPr lang="zh-TW" altLang="en-US" dirty="0" smtClean="0"/>
              <a:t> 與 </a:t>
            </a:r>
            <a:r>
              <a:rPr lang="en-US" altLang="zh-TW" dirty="0" smtClean="0"/>
              <a:t>main</a:t>
            </a:r>
            <a:r>
              <a:rPr lang="zh-TW" altLang="en-US" dirty="0" smtClean="0"/>
              <a:t> </a:t>
            </a:r>
            <a:r>
              <a:rPr lang="en-US" altLang="zh-TW" dirty="0" smtClean="0"/>
              <a:t>function</a:t>
            </a:r>
            <a:r>
              <a:rPr lang="zh-TW" altLang="en-US" dirty="0" smtClean="0"/>
              <a:t> 分開，不可宣告在同一個檔案中</a:t>
            </a: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99825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4000" dirty="0" smtClean="0"/>
              <a:t>相對路徑 </a:t>
            </a:r>
            <a:r>
              <a:rPr kumimoji="1" lang="en-US" altLang="zh-TW" sz="4000" dirty="0"/>
              <a:t>r</a:t>
            </a:r>
            <a:r>
              <a:rPr kumimoji="1" lang="en-US" altLang="zh-TW" sz="4000" dirty="0" smtClean="0"/>
              <a:t>elative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path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vs</a:t>
            </a:r>
            <a:r>
              <a:rPr kumimoji="1" lang="zh-TW" altLang="en-US" sz="4000" dirty="0" smtClean="0"/>
              <a:t> 絕對路徑 </a:t>
            </a:r>
            <a:r>
              <a:rPr kumimoji="1" lang="en-US" altLang="zh-TW" sz="4000" dirty="0" smtClean="0"/>
              <a:t>absolute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path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zh-TW" altLang="en-US" dirty="0" smtClean="0"/>
              <a:t>將路徑想成是一道道的任意門，能夠帶你遨遊截然不同的世界</a:t>
            </a:r>
            <a:endParaRPr kumimoji="1" lang="en-US" altLang="zh-TW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zh-TW" altLang="en-US" dirty="0" smtClean="0"/>
              <a:t>所以一個系統的路徑是長像下面這樣的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4241800"/>
            <a:ext cx="663819" cy="1296659"/>
          </a:xfrm>
          <a:prstGeom prst="rect">
            <a:avLst/>
          </a:prstGeom>
        </p:spPr>
      </p:pic>
      <p:cxnSp>
        <p:nvCxnSpPr>
          <p:cNvPr id="9" name="曲線接點 8"/>
          <p:cNvCxnSpPr>
            <a:stCxn id="5" idx="3"/>
          </p:cNvCxnSpPr>
          <p:nvPr/>
        </p:nvCxnSpPr>
        <p:spPr>
          <a:xfrm flipV="1">
            <a:off x="2276719" y="3860800"/>
            <a:ext cx="1253881" cy="1029330"/>
          </a:xfrm>
          <a:prstGeom prst="curved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曲線接點 9"/>
          <p:cNvCxnSpPr>
            <a:stCxn id="5" idx="3"/>
          </p:cNvCxnSpPr>
          <p:nvPr/>
        </p:nvCxnSpPr>
        <p:spPr>
          <a:xfrm>
            <a:off x="2276719" y="4890130"/>
            <a:ext cx="1606680" cy="1421770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曲線接點 12"/>
          <p:cNvCxnSpPr>
            <a:stCxn id="5" idx="3"/>
          </p:cNvCxnSpPr>
          <p:nvPr/>
        </p:nvCxnSpPr>
        <p:spPr>
          <a:xfrm>
            <a:off x="2276719" y="4890130"/>
            <a:ext cx="1586154" cy="502984"/>
          </a:xfrm>
          <a:prstGeom prst="curvedConnector3">
            <a:avLst>
              <a:gd name="adj1" fmla="val 52353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/>
          <p:cNvCxnSpPr>
            <a:stCxn id="5" idx="3"/>
          </p:cNvCxnSpPr>
          <p:nvPr/>
        </p:nvCxnSpPr>
        <p:spPr>
          <a:xfrm flipV="1">
            <a:off x="2276719" y="4620945"/>
            <a:ext cx="2332603" cy="2691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490" y="2943286"/>
            <a:ext cx="663819" cy="1296659"/>
          </a:xfrm>
          <a:prstGeom prst="rect">
            <a:avLst/>
          </a:prstGeom>
        </p:spPr>
      </p:pic>
      <p:sp>
        <p:nvSpPr>
          <p:cNvPr id="26" name="文字方塊 25"/>
          <p:cNvSpPr txBox="1"/>
          <p:nvPr/>
        </p:nvSpPr>
        <p:spPr>
          <a:xfrm>
            <a:off x="1412971" y="5580700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 smtClean="0"/>
          </a:p>
          <a:p>
            <a:pPr algn="ctr"/>
            <a:r>
              <a:rPr kumimoji="1" lang="en-US" altLang="zh-TW" dirty="0" smtClean="0"/>
              <a:t>home</a:t>
            </a:r>
            <a:endParaRPr kumimoji="1"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4120687" y="3326558"/>
            <a:ext cx="904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 smtClean="0"/>
          </a:p>
          <a:p>
            <a:pPr algn="ctr"/>
            <a:r>
              <a:rPr kumimoji="1" lang="en-US" altLang="zh-TW" dirty="0" err="1" smtClean="0"/>
              <a:t>hadoop</a:t>
            </a:r>
            <a:endParaRPr kumimoji="1" lang="zh-TW" altLang="en-US" dirty="0"/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595" y="3972761"/>
            <a:ext cx="663819" cy="1296659"/>
          </a:xfrm>
          <a:prstGeom prst="rect">
            <a:avLst/>
          </a:prstGeom>
        </p:spPr>
      </p:pic>
      <p:sp>
        <p:nvSpPr>
          <p:cNvPr id="30" name="文字方塊 29"/>
          <p:cNvSpPr txBox="1"/>
          <p:nvPr/>
        </p:nvSpPr>
        <p:spPr>
          <a:xfrm>
            <a:off x="5280792" y="4356033"/>
            <a:ext cx="904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 smtClean="0"/>
          </a:p>
          <a:p>
            <a:pPr algn="ctr"/>
            <a:r>
              <a:rPr kumimoji="1" lang="en-US" altLang="zh-TW" dirty="0" err="1" smtClean="0"/>
              <a:t>bowen</a:t>
            </a:r>
            <a:endParaRPr kumimoji="1" lang="zh-TW" altLang="en-US" dirty="0"/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702" y="4835751"/>
            <a:ext cx="463376" cy="905127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147" y="5804853"/>
            <a:ext cx="534323" cy="1043710"/>
          </a:xfrm>
          <a:prstGeom prst="rect">
            <a:avLst/>
          </a:prstGeom>
        </p:spPr>
      </p:pic>
      <p:sp>
        <p:nvSpPr>
          <p:cNvPr id="34" name="文字方塊 33"/>
          <p:cNvSpPr txBox="1"/>
          <p:nvPr/>
        </p:nvSpPr>
        <p:spPr>
          <a:xfrm>
            <a:off x="4370157" y="5126534"/>
            <a:ext cx="904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 smtClean="0"/>
          </a:p>
          <a:p>
            <a:pPr algn="ctr"/>
            <a:r>
              <a:rPr kumimoji="1" lang="en-US" altLang="zh-TW" dirty="0" smtClean="0"/>
              <a:t>rex</a:t>
            </a:r>
            <a:endParaRPr kumimoji="1" lang="zh-TW" altLang="en-US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4391929" y="5950737"/>
            <a:ext cx="904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 smtClean="0"/>
          </a:p>
          <a:p>
            <a:pPr algn="ctr"/>
            <a:r>
              <a:rPr kumimoji="1" lang="en-US" altLang="zh-TW" dirty="0" smtClean="0"/>
              <a:t>yucca</a:t>
            </a:r>
            <a:endParaRPr kumimoji="1" lang="zh-TW" altLang="en-US" dirty="0"/>
          </a:p>
        </p:txBody>
      </p:sp>
      <p:cxnSp>
        <p:nvCxnSpPr>
          <p:cNvPr id="36" name="曲線接點 35"/>
          <p:cNvCxnSpPr>
            <a:stCxn id="30" idx="3"/>
          </p:cNvCxnSpPr>
          <p:nvPr/>
        </p:nvCxnSpPr>
        <p:spPr>
          <a:xfrm flipV="1">
            <a:off x="6185207" y="3259689"/>
            <a:ext cx="1988409" cy="1419510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圖片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653" y="2689774"/>
            <a:ext cx="663819" cy="1296659"/>
          </a:xfrm>
          <a:prstGeom prst="rect">
            <a:avLst/>
          </a:prstGeom>
        </p:spPr>
      </p:pic>
      <p:sp>
        <p:nvSpPr>
          <p:cNvPr id="40" name="文字方塊 39"/>
          <p:cNvSpPr txBox="1"/>
          <p:nvPr/>
        </p:nvSpPr>
        <p:spPr>
          <a:xfrm>
            <a:off x="8738639" y="2961947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/>
          </a:p>
          <a:p>
            <a:pPr algn="ctr"/>
            <a:r>
              <a:rPr kumimoji="1" lang="en-US" altLang="zh-TW" dirty="0" smtClean="0"/>
              <a:t>folder1</a:t>
            </a:r>
          </a:p>
        </p:txBody>
      </p:sp>
      <p:cxnSp>
        <p:nvCxnSpPr>
          <p:cNvPr id="41" name="直線箭頭接點 40"/>
          <p:cNvCxnSpPr>
            <a:stCxn id="30" idx="3"/>
          </p:cNvCxnSpPr>
          <p:nvPr/>
        </p:nvCxnSpPr>
        <p:spPr>
          <a:xfrm flipV="1">
            <a:off x="6185207" y="4375465"/>
            <a:ext cx="3201389" cy="3037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圖片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071" y="3624866"/>
            <a:ext cx="663819" cy="1296659"/>
          </a:xfrm>
          <a:prstGeom prst="rect">
            <a:avLst/>
          </a:prstGeom>
        </p:spPr>
      </p:pic>
      <p:sp>
        <p:nvSpPr>
          <p:cNvPr id="45" name="文字方塊 44"/>
          <p:cNvSpPr txBox="1"/>
          <p:nvPr/>
        </p:nvSpPr>
        <p:spPr>
          <a:xfrm>
            <a:off x="9918057" y="3897039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/>
          </a:p>
          <a:p>
            <a:pPr algn="ctr"/>
            <a:r>
              <a:rPr kumimoji="1" lang="en-US" altLang="zh-TW" dirty="0" smtClean="0"/>
              <a:t>folder2</a:t>
            </a:r>
          </a:p>
        </p:txBody>
      </p:sp>
      <p:cxnSp>
        <p:nvCxnSpPr>
          <p:cNvPr id="46" name="曲線接點 45"/>
          <p:cNvCxnSpPr>
            <a:stCxn id="30" idx="3"/>
          </p:cNvCxnSpPr>
          <p:nvPr/>
        </p:nvCxnSpPr>
        <p:spPr>
          <a:xfrm>
            <a:off x="6185207" y="4679199"/>
            <a:ext cx="1428985" cy="1025792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7763768" y="5373815"/>
            <a:ext cx="476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mr-IN" altLang="zh-TW" sz="3200" b="1" dirty="0" smtClean="0"/>
              <a:t>…</a:t>
            </a:r>
            <a:endParaRPr kumimoji="1" lang="en-US" altLang="zh-TW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138498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4000" dirty="0" smtClean="0"/>
              <a:t>相對路徑 </a:t>
            </a:r>
            <a:r>
              <a:rPr kumimoji="1" lang="en-US" altLang="zh-TW" sz="4000" dirty="0"/>
              <a:t>r</a:t>
            </a:r>
            <a:r>
              <a:rPr kumimoji="1" lang="en-US" altLang="zh-TW" sz="4000" dirty="0" smtClean="0"/>
              <a:t>elative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path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vs</a:t>
            </a:r>
            <a:r>
              <a:rPr kumimoji="1" lang="zh-TW" altLang="en-US" sz="4000" dirty="0" smtClean="0"/>
              <a:t> 絕對路徑 </a:t>
            </a:r>
            <a:r>
              <a:rPr kumimoji="1" lang="en-US" altLang="zh-TW" sz="4000" dirty="0" smtClean="0"/>
              <a:t>absolute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path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zh-TW" altLang="en-US" dirty="0" smtClean="0"/>
              <a:t>將路徑想成是一道道的任意門，能夠帶你遨遊截然不同的世界</a:t>
            </a:r>
            <a:endParaRPr kumimoji="1" lang="en-US" altLang="zh-TW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zh-TW" altLang="en-US" dirty="0" smtClean="0"/>
              <a:t>所以一個系統的路徑是長像下面這樣的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4241800"/>
            <a:ext cx="663819" cy="1296659"/>
          </a:xfrm>
          <a:prstGeom prst="rect">
            <a:avLst/>
          </a:prstGeom>
        </p:spPr>
      </p:pic>
      <p:cxnSp>
        <p:nvCxnSpPr>
          <p:cNvPr id="9" name="曲線接點 8"/>
          <p:cNvCxnSpPr>
            <a:stCxn id="5" idx="3"/>
          </p:cNvCxnSpPr>
          <p:nvPr/>
        </p:nvCxnSpPr>
        <p:spPr>
          <a:xfrm flipV="1">
            <a:off x="2276719" y="3860800"/>
            <a:ext cx="1253881" cy="1029330"/>
          </a:xfrm>
          <a:prstGeom prst="curved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曲線接點 9"/>
          <p:cNvCxnSpPr>
            <a:stCxn id="5" idx="3"/>
          </p:cNvCxnSpPr>
          <p:nvPr/>
        </p:nvCxnSpPr>
        <p:spPr>
          <a:xfrm>
            <a:off x="2276719" y="4890130"/>
            <a:ext cx="1606680" cy="1421770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曲線接點 12"/>
          <p:cNvCxnSpPr>
            <a:stCxn id="5" idx="3"/>
          </p:cNvCxnSpPr>
          <p:nvPr/>
        </p:nvCxnSpPr>
        <p:spPr>
          <a:xfrm>
            <a:off x="2276719" y="4890130"/>
            <a:ext cx="1586154" cy="502984"/>
          </a:xfrm>
          <a:prstGeom prst="curvedConnector3">
            <a:avLst>
              <a:gd name="adj1" fmla="val 52353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/>
          <p:cNvCxnSpPr>
            <a:stCxn id="5" idx="3"/>
          </p:cNvCxnSpPr>
          <p:nvPr/>
        </p:nvCxnSpPr>
        <p:spPr>
          <a:xfrm flipV="1">
            <a:off x="2276719" y="4620945"/>
            <a:ext cx="2332603" cy="2691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490" y="2943286"/>
            <a:ext cx="663819" cy="1296659"/>
          </a:xfrm>
          <a:prstGeom prst="rect">
            <a:avLst/>
          </a:prstGeom>
        </p:spPr>
      </p:pic>
      <p:sp>
        <p:nvSpPr>
          <p:cNvPr id="26" name="文字方塊 25"/>
          <p:cNvSpPr txBox="1"/>
          <p:nvPr/>
        </p:nvSpPr>
        <p:spPr>
          <a:xfrm>
            <a:off x="1412971" y="5580700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 smtClean="0"/>
          </a:p>
          <a:p>
            <a:pPr algn="ctr"/>
            <a:r>
              <a:rPr kumimoji="1" lang="en-US" altLang="zh-TW" dirty="0" smtClean="0"/>
              <a:t>home</a:t>
            </a:r>
            <a:endParaRPr kumimoji="1"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4120687" y="3326558"/>
            <a:ext cx="904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 smtClean="0"/>
          </a:p>
          <a:p>
            <a:pPr algn="ctr"/>
            <a:r>
              <a:rPr kumimoji="1" lang="en-US" altLang="zh-TW" dirty="0" err="1" smtClean="0"/>
              <a:t>hadoop</a:t>
            </a:r>
            <a:endParaRPr kumimoji="1" lang="zh-TW" altLang="en-US" dirty="0"/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595" y="3972761"/>
            <a:ext cx="663819" cy="1296659"/>
          </a:xfrm>
          <a:prstGeom prst="rect">
            <a:avLst/>
          </a:prstGeom>
        </p:spPr>
      </p:pic>
      <p:sp>
        <p:nvSpPr>
          <p:cNvPr id="30" name="文字方塊 29"/>
          <p:cNvSpPr txBox="1"/>
          <p:nvPr/>
        </p:nvSpPr>
        <p:spPr>
          <a:xfrm>
            <a:off x="5280792" y="4356033"/>
            <a:ext cx="904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 smtClean="0"/>
          </a:p>
          <a:p>
            <a:pPr algn="ctr"/>
            <a:r>
              <a:rPr kumimoji="1" lang="en-US" altLang="zh-TW" dirty="0" err="1" smtClean="0"/>
              <a:t>bowen</a:t>
            </a:r>
            <a:endParaRPr kumimoji="1" lang="zh-TW" altLang="en-US" dirty="0"/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702" y="4835751"/>
            <a:ext cx="463376" cy="905127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147" y="5804853"/>
            <a:ext cx="534323" cy="1043710"/>
          </a:xfrm>
          <a:prstGeom prst="rect">
            <a:avLst/>
          </a:prstGeom>
        </p:spPr>
      </p:pic>
      <p:sp>
        <p:nvSpPr>
          <p:cNvPr id="34" name="文字方塊 33"/>
          <p:cNvSpPr txBox="1"/>
          <p:nvPr/>
        </p:nvSpPr>
        <p:spPr>
          <a:xfrm>
            <a:off x="4370157" y="5126534"/>
            <a:ext cx="904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 smtClean="0"/>
          </a:p>
          <a:p>
            <a:pPr algn="ctr"/>
            <a:r>
              <a:rPr kumimoji="1" lang="en-US" altLang="zh-TW" dirty="0" smtClean="0"/>
              <a:t>rex</a:t>
            </a:r>
            <a:endParaRPr kumimoji="1" lang="zh-TW" altLang="en-US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4391929" y="5950737"/>
            <a:ext cx="904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 smtClean="0"/>
          </a:p>
          <a:p>
            <a:pPr algn="ctr"/>
            <a:r>
              <a:rPr kumimoji="1" lang="en-US" altLang="zh-TW" dirty="0" smtClean="0"/>
              <a:t>yucca</a:t>
            </a:r>
            <a:endParaRPr kumimoji="1" lang="zh-TW" altLang="en-US" dirty="0"/>
          </a:p>
        </p:txBody>
      </p:sp>
      <p:cxnSp>
        <p:nvCxnSpPr>
          <p:cNvPr id="36" name="曲線接點 35"/>
          <p:cNvCxnSpPr>
            <a:stCxn id="30" idx="3"/>
          </p:cNvCxnSpPr>
          <p:nvPr/>
        </p:nvCxnSpPr>
        <p:spPr>
          <a:xfrm flipV="1">
            <a:off x="6185207" y="3259689"/>
            <a:ext cx="1988409" cy="1419510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圖片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653" y="2689774"/>
            <a:ext cx="663819" cy="1296659"/>
          </a:xfrm>
          <a:prstGeom prst="rect">
            <a:avLst/>
          </a:prstGeom>
        </p:spPr>
      </p:pic>
      <p:sp>
        <p:nvSpPr>
          <p:cNvPr id="40" name="文字方塊 39"/>
          <p:cNvSpPr txBox="1"/>
          <p:nvPr/>
        </p:nvSpPr>
        <p:spPr>
          <a:xfrm>
            <a:off x="8738639" y="2961947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/>
          </a:p>
          <a:p>
            <a:pPr algn="ctr"/>
            <a:r>
              <a:rPr kumimoji="1" lang="en-US" altLang="zh-TW" dirty="0" smtClean="0"/>
              <a:t>folder1</a:t>
            </a:r>
          </a:p>
        </p:txBody>
      </p:sp>
      <p:cxnSp>
        <p:nvCxnSpPr>
          <p:cNvPr id="41" name="直線箭頭接點 40"/>
          <p:cNvCxnSpPr>
            <a:stCxn id="30" idx="3"/>
          </p:cNvCxnSpPr>
          <p:nvPr/>
        </p:nvCxnSpPr>
        <p:spPr>
          <a:xfrm flipV="1">
            <a:off x="6185207" y="4375465"/>
            <a:ext cx="3201389" cy="3037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圖片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071" y="3624866"/>
            <a:ext cx="663819" cy="1296659"/>
          </a:xfrm>
          <a:prstGeom prst="rect">
            <a:avLst/>
          </a:prstGeom>
        </p:spPr>
      </p:pic>
      <p:sp>
        <p:nvSpPr>
          <p:cNvPr id="45" name="文字方塊 44"/>
          <p:cNvSpPr txBox="1"/>
          <p:nvPr/>
        </p:nvSpPr>
        <p:spPr>
          <a:xfrm>
            <a:off x="9918057" y="3897039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/>
          </a:p>
          <a:p>
            <a:pPr algn="ctr"/>
            <a:r>
              <a:rPr kumimoji="1" lang="en-US" altLang="zh-TW" dirty="0" smtClean="0"/>
              <a:t>folder2</a:t>
            </a:r>
          </a:p>
        </p:txBody>
      </p:sp>
      <p:cxnSp>
        <p:nvCxnSpPr>
          <p:cNvPr id="46" name="曲線接點 45"/>
          <p:cNvCxnSpPr>
            <a:stCxn id="30" idx="3"/>
          </p:cNvCxnSpPr>
          <p:nvPr/>
        </p:nvCxnSpPr>
        <p:spPr>
          <a:xfrm>
            <a:off x="6185207" y="4679199"/>
            <a:ext cx="1428985" cy="1025792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7763768" y="5373815"/>
            <a:ext cx="476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mr-IN" altLang="zh-TW" sz="3200" b="1" dirty="0" smtClean="0"/>
              <a:t>…</a:t>
            </a:r>
            <a:endParaRPr kumimoji="1" lang="en-US" altLang="zh-TW" sz="3200" b="1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954" y="3791010"/>
            <a:ext cx="1874677" cy="187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4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4000" dirty="0" smtClean="0"/>
              <a:t>相對路徑 </a:t>
            </a:r>
            <a:r>
              <a:rPr kumimoji="1" lang="en-US" altLang="zh-TW" sz="4000" dirty="0"/>
              <a:t>r</a:t>
            </a:r>
            <a:r>
              <a:rPr kumimoji="1" lang="en-US" altLang="zh-TW" sz="4000" dirty="0" smtClean="0"/>
              <a:t>elative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path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vs</a:t>
            </a:r>
            <a:r>
              <a:rPr kumimoji="1" lang="zh-TW" altLang="en-US" sz="4000" dirty="0" smtClean="0"/>
              <a:t> 絕對路徑 </a:t>
            </a:r>
            <a:r>
              <a:rPr kumimoji="1" lang="en-US" altLang="zh-TW" sz="4000" dirty="0" smtClean="0"/>
              <a:t>absolute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path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zh-TW" altLang="en-US" dirty="0" smtClean="0"/>
              <a:t>將路徑想成是一道道的任意門，能夠帶你遨遊截然不同的世界</a:t>
            </a:r>
            <a:endParaRPr kumimoji="1" lang="en-US" altLang="zh-TW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zh-TW" altLang="en-US" dirty="0" smtClean="0"/>
              <a:t>所以一個系統的路徑是長像下面這樣的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4241800"/>
            <a:ext cx="663819" cy="1296659"/>
          </a:xfrm>
          <a:prstGeom prst="rect">
            <a:avLst/>
          </a:prstGeom>
        </p:spPr>
      </p:pic>
      <p:cxnSp>
        <p:nvCxnSpPr>
          <p:cNvPr id="9" name="曲線接點 8"/>
          <p:cNvCxnSpPr>
            <a:stCxn id="5" idx="3"/>
          </p:cNvCxnSpPr>
          <p:nvPr/>
        </p:nvCxnSpPr>
        <p:spPr>
          <a:xfrm flipV="1">
            <a:off x="2276719" y="3860800"/>
            <a:ext cx="1253881" cy="1029330"/>
          </a:xfrm>
          <a:prstGeom prst="curved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曲線接點 9"/>
          <p:cNvCxnSpPr>
            <a:stCxn id="5" idx="3"/>
          </p:cNvCxnSpPr>
          <p:nvPr/>
        </p:nvCxnSpPr>
        <p:spPr>
          <a:xfrm>
            <a:off x="2276719" y="4890130"/>
            <a:ext cx="1606680" cy="1421770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曲線接點 12"/>
          <p:cNvCxnSpPr>
            <a:stCxn id="5" idx="3"/>
          </p:cNvCxnSpPr>
          <p:nvPr/>
        </p:nvCxnSpPr>
        <p:spPr>
          <a:xfrm>
            <a:off x="2276719" y="4890130"/>
            <a:ext cx="1586154" cy="502984"/>
          </a:xfrm>
          <a:prstGeom prst="curvedConnector3">
            <a:avLst>
              <a:gd name="adj1" fmla="val 52353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/>
          <p:cNvCxnSpPr>
            <a:stCxn id="5" idx="3"/>
          </p:cNvCxnSpPr>
          <p:nvPr/>
        </p:nvCxnSpPr>
        <p:spPr>
          <a:xfrm flipV="1">
            <a:off x="2276719" y="4620945"/>
            <a:ext cx="2332603" cy="2691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490" y="2943286"/>
            <a:ext cx="663819" cy="1296659"/>
          </a:xfrm>
          <a:prstGeom prst="rect">
            <a:avLst/>
          </a:prstGeom>
        </p:spPr>
      </p:pic>
      <p:sp>
        <p:nvSpPr>
          <p:cNvPr id="26" name="文字方塊 25"/>
          <p:cNvSpPr txBox="1"/>
          <p:nvPr/>
        </p:nvSpPr>
        <p:spPr>
          <a:xfrm>
            <a:off x="1412971" y="5580700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 smtClean="0"/>
          </a:p>
          <a:p>
            <a:pPr algn="ctr"/>
            <a:r>
              <a:rPr kumimoji="1" lang="en-US" altLang="zh-TW" dirty="0" smtClean="0"/>
              <a:t>home</a:t>
            </a:r>
            <a:endParaRPr kumimoji="1"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4120687" y="3326558"/>
            <a:ext cx="904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 smtClean="0"/>
          </a:p>
          <a:p>
            <a:pPr algn="ctr"/>
            <a:r>
              <a:rPr kumimoji="1" lang="en-US" altLang="zh-TW" dirty="0" err="1" smtClean="0"/>
              <a:t>hadoop</a:t>
            </a:r>
            <a:endParaRPr kumimoji="1" lang="zh-TW" altLang="en-US" dirty="0"/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595" y="3972761"/>
            <a:ext cx="663819" cy="1296659"/>
          </a:xfrm>
          <a:prstGeom prst="rect">
            <a:avLst/>
          </a:prstGeom>
        </p:spPr>
      </p:pic>
      <p:sp>
        <p:nvSpPr>
          <p:cNvPr id="30" name="文字方塊 29"/>
          <p:cNvSpPr txBox="1"/>
          <p:nvPr/>
        </p:nvSpPr>
        <p:spPr>
          <a:xfrm>
            <a:off x="5280792" y="4356033"/>
            <a:ext cx="904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 smtClean="0"/>
          </a:p>
          <a:p>
            <a:pPr algn="ctr"/>
            <a:r>
              <a:rPr kumimoji="1" lang="en-US" altLang="zh-TW" dirty="0" err="1" smtClean="0"/>
              <a:t>bowen</a:t>
            </a:r>
            <a:endParaRPr kumimoji="1" lang="zh-TW" altLang="en-US" dirty="0"/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702" y="4835751"/>
            <a:ext cx="463376" cy="905127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147" y="5804853"/>
            <a:ext cx="534323" cy="1043710"/>
          </a:xfrm>
          <a:prstGeom prst="rect">
            <a:avLst/>
          </a:prstGeom>
        </p:spPr>
      </p:pic>
      <p:sp>
        <p:nvSpPr>
          <p:cNvPr id="34" name="文字方塊 33"/>
          <p:cNvSpPr txBox="1"/>
          <p:nvPr/>
        </p:nvSpPr>
        <p:spPr>
          <a:xfrm>
            <a:off x="4370157" y="5126534"/>
            <a:ext cx="904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 smtClean="0"/>
          </a:p>
          <a:p>
            <a:pPr algn="ctr"/>
            <a:r>
              <a:rPr kumimoji="1" lang="en-US" altLang="zh-TW" dirty="0" smtClean="0"/>
              <a:t>rex</a:t>
            </a:r>
            <a:endParaRPr kumimoji="1" lang="zh-TW" altLang="en-US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4391929" y="5950737"/>
            <a:ext cx="904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 smtClean="0"/>
          </a:p>
          <a:p>
            <a:pPr algn="ctr"/>
            <a:r>
              <a:rPr kumimoji="1" lang="en-US" altLang="zh-TW" dirty="0" smtClean="0"/>
              <a:t>yucca</a:t>
            </a:r>
            <a:endParaRPr kumimoji="1" lang="zh-TW" altLang="en-US" dirty="0"/>
          </a:p>
        </p:txBody>
      </p:sp>
      <p:cxnSp>
        <p:nvCxnSpPr>
          <p:cNvPr id="36" name="曲線接點 35"/>
          <p:cNvCxnSpPr>
            <a:stCxn id="30" idx="3"/>
          </p:cNvCxnSpPr>
          <p:nvPr/>
        </p:nvCxnSpPr>
        <p:spPr>
          <a:xfrm flipV="1">
            <a:off x="6185207" y="3259689"/>
            <a:ext cx="1988409" cy="1419510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圖片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653" y="2689774"/>
            <a:ext cx="663819" cy="1296659"/>
          </a:xfrm>
          <a:prstGeom prst="rect">
            <a:avLst/>
          </a:prstGeom>
        </p:spPr>
      </p:pic>
      <p:sp>
        <p:nvSpPr>
          <p:cNvPr id="40" name="文字方塊 39"/>
          <p:cNvSpPr txBox="1"/>
          <p:nvPr/>
        </p:nvSpPr>
        <p:spPr>
          <a:xfrm>
            <a:off x="8738639" y="2961947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/>
          </a:p>
          <a:p>
            <a:pPr algn="ctr"/>
            <a:r>
              <a:rPr kumimoji="1" lang="en-US" altLang="zh-TW" dirty="0" smtClean="0"/>
              <a:t>folder1</a:t>
            </a:r>
          </a:p>
        </p:txBody>
      </p:sp>
      <p:cxnSp>
        <p:nvCxnSpPr>
          <p:cNvPr id="41" name="直線箭頭接點 40"/>
          <p:cNvCxnSpPr>
            <a:stCxn id="30" idx="3"/>
          </p:cNvCxnSpPr>
          <p:nvPr/>
        </p:nvCxnSpPr>
        <p:spPr>
          <a:xfrm flipV="1">
            <a:off x="6185207" y="4375465"/>
            <a:ext cx="3201389" cy="3037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圖片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071" y="3624866"/>
            <a:ext cx="663819" cy="1296659"/>
          </a:xfrm>
          <a:prstGeom prst="rect">
            <a:avLst/>
          </a:prstGeom>
        </p:spPr>
      </p:pic>
      <p:sp>
        <p:nvSpPr>
          <p:cNvPr id="45" name="文字方塊 44"/>
          <p:cNvSpPr txBox="1"/>
          <p:nvPr/>
        </p:nvSpPr>
        <p:spPr>
          <a:xfrm>
            <a:off x="9918057" y="3897039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/>
          </a:p>
          <a:p>
            <a:pPr algn="ctr"/>
            <a:r>
              <a:rPr kumimoji="1" lang="en-US" altLang="zh-TW" dirty="0" smtClean="0"/>
              <a:t>folder2</a:t>
            </a:r>
          </a:p>
        </p:txBody>
      </p:sp>
      <p:cxnSp>
        <p:nvCxnSpPr>
          <p:cNvPr id="46" name="曲線接點 45"/>
          <p:cNvCxnSpPr>
            <a:stCxn id="30" idx="3"/>
          </p:cNvCxnSpPr>
          <p:nvPr/>
        </p:nvCxnSpPr>
        <p:spPr>
          <a:xfrm>
            <a:off x="6185207" y="4679199"/>
            <a:ext cx="1428985" cy="1025792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7763768" y="5373815"/>
            <a:ext cx="476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mr-IN" altLang="zh-TW" sz="3200" b="1" dirty="0" smtClean="0"/>
              <a:t>…</a:t>
            </a:r>
            <a:endParaRPr kumimoji="1" lang="en-US" altLang="zh-TW" sz="3200" b="1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954" y="3791010"/>
            <a:ext cx="1874677" cy="1874677"/>
          </a:xfrm>
          <a:prstGeom prst="rect">
            <a:avLst/>
          </a:prstGeom>
        </p:spPr>
      </p:pic>
      <p:sp>
        <p:nvSpPr>
          <p:cNvPr id="6" name="圓角矩形圖說文字 5"/>
          <p:cNvSpPr/>
          <p:nvPr/>
        </p:nvSpPr>
        <p:spPr>
          <a:xfrm>
            <a:off x="6233397" y="4772948"/>
            <a:ext cx="4451977" cy="1958433"/>
          </a:xfrm>
          <a:prstGeom prst="wedgeRoundRectCallout">
            <a:avLst>
              <a:gd name="adj1" fmla="val -66941"/>
              <a:gd name="adj2" fmla="val -32787"/>
              <a:gd name="adj3" fmla="val 16667"/>
            </a:avLst>
          </a:prstGeom>
          <a:solidFill>
            <a:schemeClr val="bg1">
              <a:lumMod val="95000"/>
              <a:alpha val="92000"/>
            </a:schemeClr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dirty="0" smtClean="0">
                <a:solidFill>
                  <a:schemeClr val="tx1"/>
                </a:solidFill>
              </a:rPr>
              <a:t>小叮噹目前位在任意門</a:t>
            </a:r>
            <a:r>
              <a:rPr kumimoji="1" lang="en-US" altLang="zh-TW" sz="2000" dirty="0" smtClean="0">
                <a:solidFill>
                  <a:schemeClr val="tx1"/>
                </a:solidFill>
              </a:rPr>
              <a:t>(</a:t>
            </a:r>
            <a:r>
              <a:rPr kumimoji="1" lang="zh-TW" altLang="en-US" sz="2000" dirty="0" smtClean="0">
                <a:solidFill>
                  <a:schemeClr val="tx1"/>
                </a:solidFill>
              </a:rPr>
              <a:t>路徑</a:t>
            </a:r>
            <a:r>
              <a:rPr kumimoji="1" lang="en-US" altLang="zh-TW" sz="2000" dirty="0" smtClean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kumimoji="1" lang="en-US" altLang="zh-TW" sz="2000" dirty="0" smtClean="0">
                <a:solidFill>
                  <a:schemeClr val="tx1"/>
                </a:solidFill>
              </a:rPr>
              <a:t>/home/</a:t>
            </a:r>
            <a:r>
              <a:rPr kumimoji="1" lang="en-US" altLang="zh-TW" sz="2000" dirty="0" err="1" smtClean="0">
                <a:solidFill>
                  <a:schemeClr val="tx1"/>
                </a:solidFill>
              </a:rPr>
              <a:t>bowen</a:t>
            </a:r>
            <a:endParaRPr kumimoji="1" lang="en-US" altLang="zh-TW" sz="2000" dirty="0" smtClean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zh-TW" altLang="en-US" sz="1600" dirty="0" smtClean="0">
                <a:solidFill>
                  <a:schemeClr val="tx1"/>
                </a:solidFill>
              </a:rPr>
              <a:t>我們以斜線 </a:t>
            </a:r>
            <a:r>
              <a:rPr kumimoji="1" lang="en-US" altLang="zh-TW" sz="1600" b="1" dirty="0" smtClean="0">
                <a:solidFill>
                  <a:schemeClr val="tx1"/>
                </a:solidFill>
              </a:rPr>
              <a:t>/</a:t>
            </a:r>
            <a:r>
              <a:rPr kumimoji="1" lang="zh-TW" altLang="en-US" sz="1600" dirty="0" smtClean="0">
                <a:solidFill>
                  <a:schemeClr val="tx1"/>
                </a:solidFill>
              </a:rPr>
              <a:t> 代表任意門層層連接的關係</a:t>
            </a:r>
            <a:endParaRPr kumimoji="1" lang="en-US" altLang="zh-TW" sz="1600" dirty="0" smtClean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zh-TW" altLang="en-US" sz="1600" dirty="0" smtClean="0">
                <a:solidFill>
                  <a:schemeClr val="tx1"/>
                </a:solidFill>
              </a:rPr>
              <a:t>我們以單一個點 </a:t>
            </a:r>
            <a:r>
              <a:rPr kumimoji="1" lang="en-US" altLang="zh-TW" sz="1600" b="1" dirty="0" smtClean="0">
                <a:solidFill>
                  <a:schemeClr val="tx1"/>
                </a:solidFill>
              </a:rPr>
              <a:t>.</a:t>
            </a:r>
            <a:r>
              <a:rPr kumimoji="1" lang="zh-TW" altLang="en-US" sz="1600" dirty="0" smtClean="0">
                <a:solidFill>
                  <a:schemeClr val="tx1"/>
                </a:solidFill>
              </a:rPr>
              <a:t> 代表小叮噹現在的路徑</a:t>
            </a:r>
            <a:endParaRPr kumimoji="1" lang="en-US" altLang="zh-TW" sz="1600" dirty="0" smtClean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zh-TW" altLang="en-US" sz="1600" dirty="0" smtClean="0">
                <a:solidFill>
                  <a:schemeClr val="tx1"/>
                </a:solidFill>
              </a:rPr>
              <a:t>所以在此 </a:t>
            </a:r>
            <a:r>
              <a:rPr kumimoji="1" lang="en-US" altLang="zh-TW" sz="1600" b="1" dirty="0" smtClean="0">
                <a:solidFill>
                  <a:schemeClr val="tx1"/>
                </a:solidFill>
              </a:rPr>
              <a:t>.</a:t>
            </a:r>
            <a:r>
              <a:rPr kumimoji="1" lang="zh-TW" altLang="en-US" sz="1600" b="1" dirty="0">
                <a:solidFill>
                  <a:schemeClr val="tx1"/>
                </a:solidFill>
              </a:rPr>
              <a:t> </a:t>
            </a:r>
            <a:r>
              <a:rPr kumimoji="1" lang="zh-TW" altLang="en-US" sz="1600" dirty="0" smtClean="0">
                <a:solidFill>
                  <a:schemeClr val="tx1"/>
                </a:solidFill>
              </a:rPr>
              <a:t>等於</a:t>
            </a:r>
            <a:r>
              <a:rPr kumimoji="1" lang="zh-TW" altLang="en-US" sz="1600" b="1" dirty="0" smtClean="0">
                <a:solidFill>
                  <a:schemeClr val="tx1"/>
                </a:solidFill>
              </a:rPr>
              <a:t> </a:t>
            </a:r>
            <a:r>
              <a:rPr kumimoji="1" lang="en-US" altLang="zh-TW" sz="1600" b="1" dirty="0" smtClean="0">
                <a:solidFill>
                  <a:schemeClr val="tx1"/>
                </a:solidFill>
              </a:rPr>
              <a:t>/home/</a:t>
            </a:r>
            <a:r>
              <a:rPr kumimoji="1" lang="en-US" altLang="zh-TW" sz="1600" b="1" dirty="0" err="1" smtClean="0">
                <a:solidFill>
                  <a:schemeClr val="tx1"/>
                </a:solidFill>
              </a:rPr>
              <a:t>bowen</a:t>
            </a:r>
            <a:endParaRPr kumimoji="1" lang="en-US" altLang="zh-TW" sz="16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16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4000" dirty="0" smtClean="0"/>
              <a:t>相對路徑 </a:t>
            </a:r>
            <a:r>
              <a:rPr kumimoji="1" lang="en-US" altLang="zh-TW" sz="4000" dirty="0"/>
              <a:t>r</a:t>
            </a:r>
            <a:r>
              <a:rPr kumimoji="1" lang="en-US" altLang="zh-TW" sz="4000" dirty="0" smtClean="0"/>
              <a:t>elative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path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vs</a:t>
            </a:r>
            <a:r>
              <a:rPr kumimoji="1" lang="zh-TW" altLang="en-US" sz="4000" dirty="0" smtClean="0"/>
              <a:t> 絕對路徑 </a:t>
            </a:r>
            <a:r>
              <a:rPr kumimoji="1" lang="en-US" altLang="zh-TW" sz="4000" dirty="0" smtClean="0"/>
              <a:t>absolute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path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zh-TW" altLang="en-US" dirty="0" smtClean="0"/>
              <a:t>將路徑想成是一道道的任意門，能夠帶你遨遊截然不同的世界</a:t>
            </a:r>
            <a:endParaRPr kumimoji="1" lang="en-US" altLang="zh-TW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zh-TW" altLang="en-US" dirty="0" smtClean="0"/>
              <a:t>所以一個系統的路徑是長像下面這樣的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4241800"/>
            <a:ext cx="663819" cy="1296659"/>
          </a:xfrm>
          <a:prstGeom prst="rect">
            <a:avLst/>
          </a:prstGeom>
        </p:spPr>
      </p:pic>
      <p:cxnSp>
        <p:nvCxnSpPr>
          <p:cNvPr id="9" name="曲線接點 8"/>
          <p:cNvCxnSpPr>
            <a:stCxn id="5" idx="3"/>
          </p:cNvCxnSpPr>
          <p:nvPr/>
        </p:nvCxnSpPr>
        <p:spPr>
          <a:xfrm flipV="1">
            <a:off x="2276719" y="3860800"/>
            <a:ext cx="1253881" cy="1029330"/>
          </a:xfrm>
          <a:prstGeom prst="curved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曲線接點 9"/>
          <p:cNvCxnSpPr>
            <a:stCxn id="5" idx="3"/>
          </p:cNvCxnSpPr>
          <p:nvPr/>
        </p:nvCxnSpPr>
        <p:spPr>
          <a:xfrm>
            <a:off x="2276719" y="4890130"/>
            <a:ext cx="1606680" cy="1421770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曲線接點 12"/>
          <p:cNvCxnSpPr>
            <a:stCxn id="5" idx="3"/>
          </p:cNvCxnSpPr>
          <p:nvPr/>
        </p:nvCxnSpPr>
        <p:spPr>
          <a:xfrm>
            <a:off x="2276719" y="4890130"/>
            <a:ext cx="1586154" cy="502984"/>
          </a:xfrm>
          <a:prstGeom prst="curvedConnector3">
            <a:avLst>
              <a:gd name="adj1" fmla="val 52353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/>
          <p:cNvCxnSpPr>
            <a:stCxn id="5" idx="3"/>
          </p:cNvCxnSpPr>
          <p:nvPr/>
        </p:nvCxnSpPr>
        <p:spPr>
          <a:xfrm flipV="1">
            <a:off x="2276719" y="4620945"/>
            <a:ext cx="2332603" cy="2691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490" y="2943286"/>
            <a:ext cx="663819" cy="1296659"/>
          </a:xfrm>
          <a:prstGeom prst="rect">
            <a:avLst/>
          </a:prstGeom>
        </p:spPr>
      </p:pic>
      <p:sp>
        <p:nvSpPr>
          <p:cNvPr id="26" name="文字方塊 25"/>
          <p:cNvSpPr txBox="1"/>
          <p:nvPr/>
        </p:nvSpPr>
        <p:spPr>
          <a:xfrm>
            <a:off x="1412971" y="5580700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 smtClean="0"/>
          </a:p>
          <a:p>
            <a:pPr algn="ctr"/>
            <a:r>
              <a:rPr kumimoji="1" lang="en-US" altLang="zh-TW" dirty="0" smtClean="0"/>
              <a:t>home</a:t>
            </a:r>
            <a:endParaRPr kumimoji="1"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4120687" y="3326558"/>
            <a:ext cx="904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 smtClean="0"/>
          </a:p>
          <a:p>
            <a:pPr algn="ctr"/>
            <a:r>
              <a:rPr kumimoji="1" lang="en-US" altLang="zh-TW" dirty="0" err="1" smtClean="0"/>
              <a:t>hadoop</a:t>
            </a:r>
            <a:endParaRPr kumimoji="1" lang="zh-TW" altLang="en-US" dirty="0"/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595" y="3972761"/>
            <a:ext cx="663819" cy="1296659"/>
          </a:xfrm>
          <a:prstGeom prst="rect">
            <a:avLst/>
          </a:prstGeom>
        </p:spPr>
      </p:pic>
      <p:sp>
        <p:nvSpPr>
          <p:cNvPr id="30" name="文字方塊 29"/>
          <p:cNvSpPr txBox="1"/>
          <p:nvPr/>
        </p:nvSpPr>
        <p:spPr>
          <a:xfrm>
            <a:off x="5280792" y="4356033"/>
            <a:ext cx="904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 smtClean="0"/>
          </a:p>
          <a:p>
            <a:pPr algn="ctr"/>
            <a:r>
              <a:rPr kumimoji="1" lang="en-US" altLang="zh-TW" dirty="0" err="1" smtClean="0"/>
              <a:t>bowen</a:t>
            </a:r>
            <a:endParaRPr kumimoji="1" lang="zh-TW" altLang="en-US" dirty="0"/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702" y="4835751"/>
            <a:ext cx="463376" cy="905127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147" y="5804853"/>
            <a:ext cx="534323" cy="1043710"/>
          </a:xfrm>
          <a:prstGeom prst="rect">
            <a:avLst/>
          </a:prstGeom>
        </p:spPr>
      </p:pic>
      <p:sp>
        <p:nvSpPr>
          <p:cNvPr id="34" name="文字方塊 33"/>
          <p:cNvSpPr txBox="1"/>
          <p:nvPr/>
        </p:nvSpPr>
        <p:spPr>
          <a:xfrm>
            <a:off x="4370157" y="5126534"/>
            <a:ext cx="904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 smtClean="0"/>
          </a:p>
          <a:p>
            <a:pPr algn="ctr"/>
            <a:r>
              <a:rPr kumimoji="1" lang="en-US" altLang="zh-TW" dirty="0" smtClean="0"/>
              <a:t>rex</a:t>
            </a:r>
            <a:endParaRPr kumimoji="1" lang="zh-TW" altLang="en-US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4391929" y="5950737"/>
            <a:ext cx="904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 smtClean="0"/>
          </a:p>
          <a:p>
            <a:pPr algn="ctr"/>
            <a:r>
              <a:rPr kumimoji="1" lang="en-US" altLang="zh-TW" dirty="0" smtClean="0"/>
              <a:t>yucca</a:t>
            </a:r>
            <a:endParaRPr kumimoji="1" lang="zh-TW" altLang="en-US" dirty="0"/>
          </a:p>
        </p:txBody>
      </p:sp>
      <p:cxnSp>
        <p:nvCxnSpPr>
          <p:cNvPr id="36" name="曲線接點 35"/>
          <p:cNvCxnSpPr>
            <a:stCxn id="30" idx="3"/>
          </p:cNvCxnSpPr>
          <p:nvPr/>
        </p:nvCxnSpPr>
        <p:spPr>
          <a:xfrm flipV="1">
            <a:off x="6185207" y="3259689"/>
            <a:ext cx="1988409" cy="141951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圖片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653" y="2689774"/>
            <a:ext cx="663819" cy="1296659"/>
          </a:xfrm>
          <a:prstGeom prst="rect">
            <a:avLst/>
          </a:prstGeom>
        </p:spPr>
      </p:pic>
      <p:sp>
        <p:nvSpPr>
          <p:cNvPr id="40" name="文字方塊 39"/>
          <p:cNvSpPr txBox="1"/>
          <p:nvPr/>
        </p:nvSpPr>
        <p:spPr>
          <a:xfrm>
            <a:off x="8738639" y="2961947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/>
          </a:p>
          <a:p>
            <a:pPr algn="ctr"/>
            <a:r>
              <a:rPr kumimoji="1" lang="en-US" altLang="zh-TW" dirty="0" smtClean="0"/>
              <a:t>folder1</a:t>
            </a:r>
          </a:p>
        </p:txBody>
      </p:sp>
      <p:cxnSp>
        <p:nvCxnSpPr>
          <p:cNvPr id="41" name="直線箭頭接點 40"/>
          <p:cNvCxnSpPr>
            <a:stCxn id="30" idx="3"/>
          </p:cNvCxnSpPr>
          <p:nvPr/>
        </p:nvCxnSpPr>
        <p:spPr>
          <a:xfrm flipV="1">
            <a:off x="6185207" y="4375465"/>
            <a:ext cx="3201389" cy="3037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圖片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071" y="3624866"/>
            <a:ext cx="663819" cy="1296659"/>
          </a:xfrm>
          <a:prstGeom prst="rect">
            <a:avLst/>
          </a:prstGeom>
        </p:spPr>
      </p:pic>
      <p:sp>
        <p:nvSpPr>
          <p:cNvPr id="45" name="文字方塊 44"/>
          <p:cNvSpPr txBox="1"/>
          <p:nvPr/>
        </p:nvSpPr>
        <p:spPr>
          <a:xfrm>
            <a:off x="9918057" y="3897039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/>
          </a:p>
          <a:p>
            <a:pPr algn="ctr"/>
            <a:r>
              <a:rPr kumimoji="1" lang="en-US" altLang="zh-TW" dirty="0" smtClean="0"/>
              <a:t>folder2</a:t>
            </a:r>
          </a:p>
        </p:txBody>
      </p:sp>
      <p:cxnSp>
        <p:nvCxnSpPr>
          <p:cNvPr id="46" name="曲線接點 45"/>
          <p:cNvCxnSpPr>
            <a:stCxn id="30" idx="3"/>
          </p:cNvCxnSpPr>
          <p:nvPr/>
        </p:nvCxnSpPr>
        <p:spPr>
          <a:xfrm>
            <a:off x="6185207" y="4679199"/>
            <a:ext cx="1428985" cy="1025792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7763768" y="5373815"/>
            <a:ext cx="476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mr-IN" altLang="zh-TW" sz="3200" b="1" dirty="0" smtClean="0"/>
              <a:t>…</a:t>
            </a:r>
            <a:endParaRPr kumimoji="1" lang="en-US" altLang="zh-TW" sz="3200" b="1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954" y="3791010"/>
            <a:ext cx="1874677" cy="1874677"/>
          </a:xfrm>
          <a:prstGeom prst="rect">
            <a:avLst/>
          </a:prstGeom>
        </p:spPr>
      </p:pic>
      <p:sp>
        <p:nvSpPr>
          <p:cNvPr id="6" name="圓角矩形圖說文字 5"/>
          <p:cNvSpPr/>
          <p:nvPr/>
        </p:nvSpPr>
        <p:spPr>
          <a:xfrm>
            <a:off x="6233397" y="4772948"/>
            <a:ext cx="4451977" cy="1958433"/>
          </a:xfrm>
          <a:prstGeom prst="wedgeRoundRectCallout">
            <a:avLst>
              <a:gd name="adj1" fmla="val -66941"/>
              <a:gd name="adj2" fmla="val -32787"/>
              <a:gd name="adj3" fmla="val 16667"/>
            </a:avLst>
          </a:prstGeom>
          <a:solidFill>
            <a:schemeClr val="bg1">
              <a:lumMod val="95000"/>
              <a:alpha val="92000"/>
            </a:schemeClr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dirty="0" smtClean="0">
                <a:solidFill>
                  <a:schemeClr val="tx1"/>
                </a:solidFill>
              </a:rPr>
              <a:t>小叮噹目前位在任意門</a:t>
            </a:r>
            <a:r>
              <a:rPr kumimoji="1" lang="en-US" altLang="zh-TW" sz="2000" dirty="0" smtClean="0">
                <a:solidFill>
                  <a:schemeClr val="tx1"/>
                </a:solidFill>
              </a:rPr>
              <a:t>(</a:t>
            </a:r>
            <a:r>
              <a:rPr kumimoji="1" lang="zh-TW" altLang="en-US" sz="2000" dirty="0" smtClean="0">
                <a:solidFill>
                  <a:schemeClr val="tx1"/>
                </a:solidFill>
              </a:rPr>
              <a:t>路徑</a:t>
            </a:r>
            <a:r>
              <a:rPr kumimoji="1" lang="en-US" altLang="zh-TW" sz="2000" dirty="0" smtClean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kumimoji="1" lang="en-US" altLang="zh-TW" sz="2000" dirty="0" smtClean="0">
                <a:solidFill>
                  <a:schemeClr val="tx1"/>
                </a:solidFill>
              </a:rPr>
              <a:t>/home/</a:t>
            </a:r>
            <a:r>
              <a:rPr kumimoji="1" lang="en-US" altLang="zh-TW" sz="2000" dirty="0" err="1" smtClean="0">
                <a:solidFill>
                  <a:schemeClr val="tx1"/>
                </a:solidFill>
              </a:rPr>
              <a:t>bowen</a:t>
            </a:r>
            <a:endParaRPr kumimoji="1" lang="en-US" altLang="zh-TW" sz="2000" dirty="0" smtClean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zh-TW" altLang="en-US" sz="1600" dirty="0" smtClean="0">
                <a:solidFill>
                  <a:schemeClr val="tx1"/>
                </a:solidFill>
              </a:rPr>
              <a:t>如果小叮噹想前往下一道任意門 </a:t>
            </a:r>
            <a:r>
              <a:rPr kumimoji="1" lang="en-US" altLang="zh-TW" sz="1600" dirty="0" smtClean="0">
                <a:solidFill>
                  <a:schemeClr val="tx1"/>
                </a:solidFill>
              </a:rPr>
              <a:t>folder1</a:t>
            </a:r>
          </a:p>
          <a:p>
            <a:pPr marL="342900" indent="-342900">
              <a:buFont typeface="Arial" charset="0"/>
              <a:buChar char="•"/>
            </a:pPr>
            <a:r>
              <a:rPr kumimoji="1" lang="zh-TW" altLang="en-US" sz="1600" b="1" dirty="0" smtClean="0">
                <a:solidFill>
                  <a:schemeClr val="tx1"/>
                </a:solidFill>
              </a:rPr>
              <a:t>他該如何跟大雄表達呢？</a:t>
            </a:r>
            <a:endParaRPr kumimoji="1" lang="en-US" altLang="zh-TW" sz="16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03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4000" dirty="0" smtClean="0"/>
              <a:t>相對路徑 </a:t>
            </a:r>
            <a:r>
              <a:rPr kumimoji="1" lang="en-US" altLang="zh-TW" sz="4000" dirty="0"/>
              <a:t>r</a:t>
            </a:r>
            <a:r>
              <a:rPr kumimoji="1" lang="en-US" altLang="zh-TW" sz="4000" dirty="0" smtClean="0"/>
              <a:t>elative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path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vs</a:t>
            </a:r>
            <a:r>
              <a:rPr kumimoji="1" lang="zh-TW" altLang="en-US" sz="4000" dirty="0" smtClean="0"/>
              <a:t> 絕對路徑 </a:t>
            </a:r>
            <a:r>
              <a:rPr kumimoji="1" lang="en-US" altLang="zh-TW" sz="4000" dirty="0" smtClean="0"/>
              <a:t>absolute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path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zh-TW" altLang="en-US" dirty="0" smtClean="0"/>
              <a:t>將路徑想成是一道道的任意門，能夠帶你遨遊截然不同的世界</a:t>
            </a:r>
            <a:endParaRPr kumimoji="1" lang="en-US" altLang="zh-TW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zh-TW" altLang="en-US" dirty="0" smtClean="0"/>
              <a:t>所以一個系統的路徑是長像下面這樣的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4241800"/>
            <a:ext cx="663819" cy="1296659"/>
          </a:xfrm>
          <a:prstGeom prst="rect">
            <a:avLst/>
          </a:prstGeom>
        </p:spPr>
      </p:pic>
      <p:cxnSp>
        <p:nvCxnSpPr>
          <p:cNvPr id="9" name="曲線接點 8"/>
          <p:cNvCxnSpPr>
            <a:stCxn id="5" idx="3"/>
          </p:cNvCxnSpPr>
          <p:nvPr/>
        </p:nvCxnSpPr>
        <p:spPr>
          <a:xfrm flipV="1">
            <a:off x="2276719" y="3860800"/>
            <a:ext cx="1253881" cy="1029330"/>
          </a:xfrm>
          <a:prstGeom prst="curved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曲線接點 9"/>
          <p:cNvCxnSpPr>
            <a:stCxn id="5" idx="3"/>
          </p:cNvCxnSpPr>
          <p:nvPr/>
        </p:nvCxnSpPr>
        <p:spPr>
          <a:xfrm>
            <a:off x="2276719" y="4890130"/>
            <a:ext cx="1606680" cy="1421770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曲線接點 12"/>
          <p:cNvCxnSpPr>
            <a:stCxn id="5" idx="3"/>
          </p:cNvCxnSpPr>
          <p:nvPr/>
        </p:nvCxnSpPr>
        <p:spPr>
          <a:xfrm>
            <a:off x="2276719" y="4890130"/>
            <a:ext cx="1586154" cy="502984"/>
          </a:xfrm>
          <a:prstGeom prst="curvedConnector3">
            <a:avLst>
              <a:gd name="adj1" fmla="val 52353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/>
          <p:cNvCxnSpPr>
            <a:stCxn id="5" idx="3"/>
          </p:cNvCxnSpPr>
          <p:nvPr/>
        </p:nvCxnSpPr>
        <p:spPr>
          <a:xfrm flipV="1">
            <a:off x="2276719" y="4620945"/>
            <a:ext cx="2332603" cy="2691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490" y="2943286"/>
            <a:ext cx="663819" cy="1296659"/>
          </a:xfrm>
          <a:prstGeom prst="rect">
            <a:avLst/>
          </a:prstGeom>
        </p:spPr>
      </p:pic>
      <p:sp>
        <p:nvSpPr>
          <p:cNvPr id="26" name="文字方塊 25"/>
          <p:cNvSpPr txBox="1"/>
          <p:nvPr/>
        </p:nvSpPr>
        <p:spPr>
          <a:xfrm>
            <a:off x="1412971" y="5580700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 smtClean="0"/>
          </a:p>
          <a:p>
            <a:pPr algn="ctr"/>
            <a:r>
              <a:rPr kumimoji="1" lang="en-US" altLang="zh-TW" dirty="0" smtClean="0"/>
              <a:t>home</a:t>
            </a:r>
            <a:endParaRPr kumimoji="1"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4120687" y="3326558"/>
            <a:ext cx="904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 smtClean="0"/>
          </a:p>
          <a:p>
            <a:pPr algn="ctr"/>
            <a:r>
              <a:rPr kumimoji="1" lang="en-US" altLang="zh-TW" dirty="0" err="1" smtClean="0"/>
              <a:t>hadoop</a:t>
            </a:r>
            <a:endParaRPr kumimoji="1" lang="zh-TW" altLang="en-US" dirty="0"/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595" y="3972761"/>
            <a:ext cx="663819" cy="1296659"/>
          </a:xfrm>
          <a:prstGeom prst="rect">
            <a:avLst/>
          </a:prstGeom>
        </p:spPr>
      </p:pic>
      <p:sp>
        <p:nvSpPr>
          <p:cNvPr id="30" name="文字方塊 29"/>
          <p:cNvSpPr txBox="1"/>
          <p:nvPr/>
        </p:nvSpPr>
        <p:spPr>
          <a:xfrm>
            <a:off x="5280792" y="4356033"/>
            <a:ext cx="904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 smtClean="0"/>
          </a:p>
          <a:p>
            <a:pPr algn="ctr"/>
            <a:r>
              <a:rPr kumimoji="1" lang="en-US" altLang="zh-TW" dirty="0" err="1" smtClean="0"/>
              <a:t>bowen</a:t>
            </a:r>
            <a:endParaRPr kumimoji="1" lang="zh-TW" altLang="en-US" dirty="0"/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702" y="4835751"/>
            <a:ext cx="463376" cy="905127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147" y="5804853"/>
            <a:ext cx="534323" cy="1043710"/>
          </a:xfrm>
          <a:prstGeom prst="rect">
            <a:avLst/>
          </a:prstGeom>
        </p:spPr>
      </p:pic>
      <p:sp>
        <p:nvSpPr>
          <p:cNvPr id="34" name="文字方塊 33"/>
          <p:cNvSpPr txBox="1"/>
          <p:nvPr/>
        </p:nvSpPr>
        <p:spPr>
          <a:xfrm>
            <a:off x="4370157" y="5126534"/>
            <a:ext cx="904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 smtClean="0"/>
          </a:p>
          <a:p>
            <a:pPr algn="ctr"/>
            <a:r>
              <a:rPr kumimoji="1" lang="en-US" altLang="zh-TW" dirty="0" smtClean="0"/>
              <a:t>rex</a:t>
            </a:r>
            <a:endParaRPr kumimoji="1" lang="zh-TW" altLang="en-US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4391929" y="5950737"/>
            <a:ext cx="904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 smtClean="0"/>
          </a:p>
          <a:p>
            <a:pPr algn="ctr"/>
            <a:r>
              <a:rPr kumimoji="1" lang="en-US" altLang="zh-TW" dirty="0" smtClean="0"/>
              <a:t>yucca</a:t>
            </a:r>
            <a:endParaRPr kumimoji="1" lang="zh-TW" altLang="en-US" dirty="0"/>
          </a:p>
        </p:txBody>
      </p:sp>
      <p:cxnSp>
        <p:nvCxnSpPr>
          <p:cNvPr id="36" name="曲線接點 35"/>
          <p:cNvCxnSpPr>
            <a:stCxn id="30" idx="3"/>
          </p:cNvCxnSpPr>
          <p:nvPr/>
        </p:nvCxnSpPr>
        <p:spPr>
          <a:xfrm flipV="1">
            <a:off x="6185207" y="3259689"/>
            <a:ext cx="1988409" cy="1419510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圖片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653" y="2689774"/>
            <a:ext cx="663819" cy="1296659"/>
          </a:xfrm>
          <a:prstGeom prst="rect">
            <a:avLst/>
          </a:prstGeom>
        </p:spPr>
      </p:pic>
      <p:sp>
        <p:nvSpPr>
          <p:cNvPr id="40" name="文字方塊 39"/>
          <p:cNvSpPr txBox="1"/>
          <p:nvPr/>
        </p:nvSpPr>
        <p:spPr>
          <a:xfrm>
            <a:off x="8738639" y="2961947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/>
          </a:p>
          <a:p>
            <a:pPr algn="ctr"/>
            <a:r>
              <a:rPr kumimoji="1" lang="en-US" altLang="zh-TW" dirty="0" smtClean="0"/>
              <a:t>folder1</a:t>
            </a:r>
          </a:p>
        </p:txBody>
      </p:sp>
      <p:cxnSp>
        <p:nvCxnSpPr>
          <p:cNvPr id="41" name="直線箭頭接點 40"/>
          <p:cNvCxnSpPr>
            <a:stCxn id="30" idx="3"/>
          </p:cNvCxnSpPr>
          <p:nvPr/>
        </p:nvCxnSpPr>
        <p:spPr>
          <a:xfrm flipV="1">
            <a:off x="6185207" y="4375465"/>
            <a:ext cx="3201389" cy="3037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圖片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071" y="3624866"/>
            <a:ext cx="663819" cy="1296659"/>
          </a:xfrm>
          <a:prstGeom prst="rect">
            <a:avLst/>
          </a:prstGeom>
        </p:spPr>
      </p:pic>
      <p:sp>
        <p:nvSpPr>
          <p:cNvPr id="45" name="文字方塊 44"/>
          <p:cNvSpPr txBox="1"/>
          <p:nvPr/>
        </p:nvSpPr>
        <p:spPr>
          <a:xfrm>
            <a:off x="9918057" y="3897039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/>
          </a:p>
          <a:p>
            <a:pPr algn="ctr"/>
            <a:r>
              <a:rPr kumimoji="1" lang="en-US" altLang="zh-TW" dirty="0" smtClean="0"/>
              <a:t>folder2</a:t>
            </a:r>
          </a:p>
        </p:txBody>
      </p:sp>
      <p:cxnSp>
        <p:nvCxnSpPr>
          <p:cNvPr id="46" name="曲線接點 45"/>
          <p:cNvCxnSpPr>
            <a:stCxn id="30" idx="3"/>
          </p:cNvCxnSpPr>
          <p:nvPr/>
        </p:nvCxnSpPr>
        <p:spPr>
          <a:xfrm>
            <a:off x="6185207" y="4679199"/>
            <a:ext cx="1428985" cy="1025792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7763768" y="5373815"/>
            <a:ext cx="476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mr-IN" altLang="zh-TW" sz="3200" b="1" dirty="0" smtClean="0"/>
              <a:t>…</a:t>
            </a:r>
            <a:endParaRPr kumimoji="1" lang="en-US" altLang="zh-TW" sz="3200" b="1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954" y="3791010"/>
            <a:ext cx="1874677" cy="1874677"/>
          </a:xfrm>
          <a:prstGeom prst="rect">
            <a:avLst/>
          </a:prstGeom>
        </p:spPr>
      </p:pic>
      <p:sp>
        <p:nvSpPr>
          <p:cNvPr id="6" name="圓角矩形圖說文字 5"/>
          <p:cNvSpPr/>
          <p:nvPr/>
        </p:nvSpPr>
        <p:spPr>
          <a:xfrm>
            <a:off x="6233397" y="4772948"/>
            <a:ext cx="4451977" cy="1958433"/>
          </a:xfrm>
          <a:prstGeom prst="wedgeRoundRectCallout">
            <a:avLst>
              <a:gd name="adj1" fmla="val -66941"/>
              <a:gd name="adj2" fmla="val -32787"/>
              <a:gd name="adj3" fmla="val 16667"/>
            </a:avLst>
          </a:prstGeom>
          <a:solidFill>
            <a:schemeClr val="bg1">
              <a:lumMod val="95000"/>
              <a:alpha val="92000"/>
            </a:schemeClr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dirty="0" smtClean="0">
                <a:solidFill>
                  <a:schemeClr val="tx1"/>
                </a:solidFill>
              </a:rPr>
              <a:t>小叮噹目前位在任意門</a:t>
            </a:r>
            <a:r>
              <a:rPr kumimoji="1" lang="en-US" altLang="zh-TW" sz="2000" dirty="0" smtClean="0">
                <a:solidFill>
                  <a:schemeClr val="tx1"/>
                </a:solidFill>
              </a:rPr>
              <a:t>(</a:t>
            </a:r>
            <a:r>
              <a:rPr kumimoji="1" lang="zh-TW" altLang="en-US" sz="2000" dirty="0" smtClean="0">
                <a:solidFill>
                  <a:schemeClr val="tx1"/>
                </a:solidFill>
              </a:rPr>
              <a:t>路徑</a:t>
            </a:r>
            <a:r>
              <a:rPr kumimoji="1" lang="en-US" altLang="zh-TW" sz="2000" dirty="0" smtClean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kumimoji="1" lang="en-US" altLang="zh-TW" sz="2000" dirty="0" smtClean="0">
                <a:solidFill>
                  <a:schemeClr val="tx1"/>
                </a:solidFill>
              </a:rPr>
              <a:t>/home/</a:t>
            </a:r>
            <a:r>
              <a:rPr kumimoji="1" lang="en-US" altLang="zh-TW" sz="2000" dirty="0" err="1" smtClean="0">
                <a:solidFill>
                  <a:schemeClr val="tx1"/>
                </a:solidFill>
              </a:rPr>
              <a:t>bowen</a:t>
            </a:r>
            <a:endParaRPr kumimoji="1" lang="en-US" altLang="zh-TW" sz="2000" dirty="0" smtClean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zh-TW" altLang="en-US" sz="1600" dirty="0" smtClean="0">
                <a:solidFill>
                  <a:schemeClr val="tx1"/>
                </a:solidFill>
              </a:rPr>
              <a:t>如果小叮噹想前往下一道任意門 </a:t>
            </a:r>
            <a:r>
              <a:rPr kumimoji="1" lang="en-US" altLang="zh-TW" sz="1600" dirty="0" smtClean="0">
                <a:solidFill>
                  <a:schemeClr val="tx1"/>
                </a:solidFill>
              </a:rPr>
              <a:t>folder1</a:t>
            </a:r>
          </a:p>
          <a:p>
            <a:pPr marL="342900" indent="-342900">
              <a:buFont typeface="Arial" charset="0"/>
              <a:buChar char="•"/>
            </a:pPr>
            <a:r>
              <a:rPr kumimoji="1" lang="zh-TW" altLang="en-US" sz="1600" b="1" dirty="0" smtClean="0">
                <a:solidFill>
                  <a:schemeClr val="tx1"/>
                </a:solidFill>
              </a:rPr>
              <a:t>他該如何跟大雄表達呢？</a:t>
            </a:r>
            <a:endParaRPr kumimoji="1" lang="en-US" altLang="zh-TW" sz="1600" b="1" dirty="0" smtClean="0">
              <a:solidFill>
                <a:schemeClr val="tx1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78576" y="1658226"/>
            <a:ext cx="5616110" cy="596555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894" y="783771"/>
            <a:ext cx="7639296" cy="4312506"/>
          </a:xfrm>
          <a:prstGeom prst="rect">
            <a:avLst/>
          </a:prstGeom>
        </p:spPr>
      </p:pic>
      <p:cxnSp>
        <p:nvCxnSpPr>
          <p:cNvPr id="12" name="直線接點 11"/>
          <p:cNvCxnSpPr/>
          <p:nvPr/>
        </p:nvCxnSpPr>
        <p:spPr>
          <a:xfrm>
            <a:off x="9350071" y="4856906"/>
            <a:ext cx="531461" cy="0"/>
          </a:xfrm>
          <a:prstGeom prst="line">
            <a:avLst/>
          </a:prstGeom>
          <a:ln w="260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9315357" y="453324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大雄</a:t>
            </a:r>
            <a:endParaRPr kumimoji="1" lang="zh-TW" altLang="en-US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570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4000" dirty="0" smtClean="0"/>
              <a:t>相對路徑 </a:t>
            </a:r>
            <a:r>
              <a:rPr kumimoji="1" lang="en-US" altLang="zh-TW" sz="4000" dirty="0"/>
              <a:t>r</a:t>
            </a:r>
            <a:r>
              <a:rPr kumimoji="1" lang="en-US" altLang="zh-TW" sz="4000" dirty="0" smtClean="0"/>
              <a:t>elative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path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vs</a:t>
            </a:r>
            <a:r>
              <a:rPr kumimoji="1" lang="zh-TW" altLang="en-US" sz="4000" dirty="0" smtClean="0"/>
              <a:t> 絕對路徑 </a:t>
            </a:r>
            <a:r>
              <a:rPr kumimoji="1" lang="en-US" altLang="zh-TW" sz="4000" dirty="0" smtClean="0"/>
              <a:t>absolute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path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zh-TW" altLang="en-US" dirty="0" smtClean="0"/>
              <a:t>將路徑想成是一道道的任意門，能夠帶你遨遊截然不同的世界</a:t>
            </a:r>
            <a:endParaRPr kumimoji="1" lang="en-US" altLang="zh-TW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zh-TW" altLang="en-US" dirty="0" smtClean="0"/>
              <a:t>所以一個系統的路徑是長像下面這樣的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4241800"/>
            <a:ext cx="663819" cy="1296659"/>
          </a:xfrm>
          <a:prstGeom prst="rect">
            <a:avLst/>
          </a:prstGeom>
        </p:spPr>
      </p:pic>
      <p:cxnSp>
        <p:nvCxnSpPr>
          <p:cNvPr id="9" name="曲線接點 8"/>
          <p:cNvCxnSpPr>
            <a:stCxn id="5" idx="3"/>
          </p:cNvCxnSpPr>
          <p:nvPr/>
        </p:nvCxnSpPr>
        <p:spPr>
          <a:xfrm flipV="1">
            <a:off x="2276719" y="3860800"/>
            <a:ext cx="1253881" cy="1029330"/>
          </a:xfrm>
          <a:prstGeom prst="curved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曲線接點 9"/>
          <p:cNvCxnSpPr>
            <a:stCxn id="5" idx="3"/>
          </p:cNvCxnSpPr>
          <p:nvPr/>
        </p:nvCxnSpPr>
        <p:spPr>
          <a:xfrm>
            <a:off x="2276719" y="4890130"/>
            <a:ext cx="1606680" cy="1421770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曲線接點 12"/>
          <p:cNvCxnSpPr>
            <a:stCxn id="5" idx="3"/>
          </p:cNvCxnSpPr>
          <p:nvPr/>
        </p:nvCxnSpPr>
        <p:spPr>
          <a:xfrm>
            <a:off x="2276719" y="4890130"/>
            <a:ext cx="1586154" cy="502984"/>
          </a:xfrm>
          <a:prstGeom prst="curvedConnector3">
            <a:avLst>
              <a:gd name="adj1" fmla="val 52353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/>
          <p:cNvCxnSpPr>
            <a:stCxn id="5" idx="3"/>
          </p:cNvCxnSpPr>
          <p:nvPr/>
        </p:nvCxnSpPr>
        <p:spPr>
          <a:xfrm flipV="1">
            <a:off x="2276719" y="4620945"/>
            <a:ext cx="2332603" cy="2691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490" y="2943286"/>
            <a:ext cx="663819" cy="1296659"/>
          </a:xfrm>
          <a:prstGeom prst="rect">
            <a:avLst/>
          </a:prstGeom>
        </p:spPr>
      </p:pic>
      <p:sp>
        <p:nvSpPr>
          <p:cNvPr id="26" name="文字方塊 25"/>
          <p:cNvSpPr txBox="1"/>
          <p:nvPr/>
        </p:nvSpPr>
        <p:spPr>
          <a:xfrm>
            <a:off x="1412971" y="5580700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 smtClean="0"/>
          </a:p>
          <a:p>
            <a:pPr algn="ctr"/>
            <a:r>
              <a:rPr kumimoji="1" lang="en-US" altLang="zh-TW" dirty="0" smtClean="0"/>
              <a:t>home</a:t>
            </a:r>
            <a:endParaRPr kumimoji="1"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4120687" y="3326558"/>
            <a:ext cx="904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 smtClean="0"/>
          </a:p>
          <a:p>
            <a:pPr algn="ctr"/>
            <a:r>
              <a:rPr kumimoji="1" lang="en-US" altLang="zh-TW" dirty="0" err="1" smtClean="0"/>
              <a:t>hadoop</a:t>
            </a:r>
            <a:endParaRPr kumimoji="1" lang="zh-TW" altLang="en-US" dirty="0"/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595" y="3972761"/>
            <a:ext cx="663819" cy="1296659"/>
          </a:xfrm>
          <a:prstGeom prst="rect">
            <a:avLst/>
          </a:prstGeom>
        </p:spPr>
      </p:pic>
      <p:sp>
        <p:nvSpPr>
          <p:cNvPr id="30" name="文字方塊 29"/>
          <p:cNvSpPr txBox="1"/>
          <p:nvPr/>
        </p:nvSpPr>
        <p:spPr>
          <a:xfrm>
            <a:off x="5280792" y="4356033"/>
            <a:ext cx="904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 smtClean="0"/>
          </a:p>
          <a:p>
            <a:pPr algn="ctr"/>
            <a:r>
              <a:rPr kumimoji="1" lang="en-US" altLang="zh-TW" dirty="0" err="1" smtClean="0"/>
              <a:t>bowen</a:t>
            </a:r>
            <a:endParaRPr kumimoji="1" lang="zh-TW" altLang="en-US" dirty="0"/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702" y="4835751"/>
            <a:ext cx="463376" cy="905127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147" y="5804853"/>
            <a:ext cx="534323" cy="1043710"/>
          </a:xfrm>
          <a:prstGeom prst="rect">
            <a:avLst/>
          </a:prstGeom>
        </p:spPr>
      </p:pic>
      <p:sp>
        <p:nvSpPr>
          <p:cNvPr id="34" name="文字方塊 33"/>
          <p:cNvSpPr txBox="1"/>
          <p:nvPr/>
        </p:nvSpPr>
        <p:spPr>
          <a:xfrm>
            <a:off x="4370157" y="5126534"/>
            <a:ext cx="904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 smtClean="0"/>
          </a:p>
          <a:p>
            <a:pPr algn="ctr"/>
            <a:r>
              <a:rPr kumimoji="1" lang="en-US" altLang="zh-TW" dirty="0" smtClean="0"/>
              <a:t>rex</a:t>
            </a:r>
            <a:endParaRPr kumimoji="1" lang="zh-TW" altLang="en-US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4391929" y="5950737"/>
            <a:ext cx="904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 smtClean="0"/>
          </a:p>
          <a:p>
            <a:pPr algn="ctr"/>
            <a:r>
              <a:rPr kumimoji="1" lang="en-US" altLang="zh-TW" dirty="0" smtClean="0"/>
              <a:t>yucca</a:t>
            </a:r>
            <a:endParaRPr kumimoji="1" lang="zh-TW" altLang="en-US" dirty="0"/>
          </a:p>
        </p:txBody>
      </p:sp>
      <p:cxnSp>
        <p:nvCxnSpPr>
          <p:cNvPr id="36" name="曲線接點 35"/>
          <p:cNvCxnSpPr>
            <a:stCxn id="30" idx="3"/>
          </p:cNvCxnSpPr>
          <p:nvPr/>
        </p:nvCxnSpPr>
        <p:spPr>
          <a:xfrm flipV="1">
            <a:off x="6185207" y="3259689"/>
            <a:ext cx="1988409" cy="1419510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圖片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653" y="2689774"/>
            <a:ext cx="663819" cy="1296659"/>
          </a:xfrm>
          <a:prstGeom prst="rect">
            <a:avLst/>
          </a:prstGeom>
        </p:spPr>
      </p:pic>
      <p:sp>
        <p:nvSpPr>
          <p:cNvPr id="40" name="文字方塊 39"/>
          <p:cNvSpPr txBox="1"/>
          <p:nvPr/>
        </p:nvSpPr>
        <p:spPr>
          <a:xfrm>
            <a:off x="8738639" y="2961947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/>
          </a:p>
          <a:p>
            <a:pPr algn="ctr"/>
            <a:r>
              <a:rPr kumimoji="1" lang="en-US" altLang="zh-TW" dirty="0" smtClean="0"/>
              <a:t>folder1</a:t>
            </a:r>
          </a:p>
        </p:txBody>
      </p:sp>
      <p:cxnSp>
        <p:nvCxnSpPr>
          <p:cNvPr id="41" name="直線箭頭接點 40"/>
          <p:cNvCxnSpPr>
            <a:stCxn id="30" idx="3"/>
          </p:cNvCxnSpPr>
          <p:nvPr/>
        </p:nvCxnSpPr>
        <p:spPr>
          <a:xfrm flipV="1">
            <a:off x="6185207" y="4375465"/>
            <a:ext cx="3201389" cy="3037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圖片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071" y="3624866"/>
            <a:ext cx="663819" cy="1296659"/>
          </a:xfrm>
          <a:prstGeom prst="rect">
            <a:avLst/>
          </a:prstGeom>
        </p:spPr>
      </p:pic>
      <p:sp>
        <p:nvSpPr>
          <p:cNvPr id="45" name="文字方塊 44"/>
          <p:cNvSpPr txBox="1"/>
          <p:nvPr/>
        </p:nvSpPr>
        <p:spPr>
          <a:xfrm>
            <a:off x="9918057" y="3897039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任意門</a:t>
            </a:r>
            <a:endParaRPr kumimoji="1" lang="en-US" altLang="zh-TW" dirty="0"/>
          </a:p>
          <a:p>
            <a:pPr algn="ctr"/>
            <a:r>
              <a:rPr kumimoji="1" lang="en-US" altLang="zh-TW" dirty="0" smtClean="0"/>
              <a:t>folder2</a:t>
            </a:r>
          </a:p>
        </p:txBody>
      </p:sp>
      <p:cxnSp>
        <p:nvCxnSpPr>
          <p:cNvPr id="46" name="曲線接點 45"/>
          <p:cNvCxnSpPr>
            <a:stCxn id="30" idx="3"/>
          </p:cNvCxnSpPr>
          <p:nvPr/>
        </p:nvCxnSpPr>
        <p:spPr>
          <a:xfrm>
            <a:off x="6185207" y="4679199"/>
            <a:ext cx="1428985" cy="1025792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7763768" y="5373815"/>
            <a:ext cx="476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mr-IN" altLang="zh-TW" sz="3200" b="1" dirty="0" smtClean="0"/>
              <a:t>…</a:t>
            </a:r>
            <a:endParaRPr kumimoji="1" lang="en-US" altLang="zh-TW" sz="3200" b="1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954" y="3791010"/>
            <a:ext cx="1874677" cy="1874677"/>
          </a:xfrm>
          <a:prstGeom prst="rect">
            <a:avLst/>
          </a:prstGeom>
        </p:spPr>
      </p:pic>
      <p:sp>
        <p:nvSpPr>
          <p:cNvPr id="6" name="圓角矩形圖說文字 5"/>
          <p:cNvSpPr/>
          <p:nvPr/>
        </p:nvSpPr>
        <p:spPr>
          <a:xfrm>
            <a:off x="6233397" y="4772948"/>
            <a:ext cx="4451977" cy="1958433"/>
          </a:xfrm>
          <a:prstGeom prst="wedgeRoundRectCallout">
            <a:avLst>
              <a:gd name="adj1" fmla="val -66941"/>
              <a:gd name="adj2" fmla="val -32787"/>
              <a:gd name="adj3" fmla="val 16667"/>
            </a:avLst>
          </a:prstGeom>
          <a:solidFill>
            <a:schemeClr val="bg1">
              <a:lumMod val="95000"/>
              <a:alpha val="92000"/>
            </a:schemeClr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dirty="0" smtClean="0">
                <a:solidFill>
                  <a:schemeClr val="tx1"/>
                </a:solidFill>
              </a:rPr>
              <a:t>小叮噹目前位在任意門</a:t>
            </a:r>
            <a:r>
              <a:rPr kumimoji="1" lang="en-US" altLang="zh-TW" sz="2000" dirty="0" smtClean="0">
                <a:solidFill>
                  <a:schemeClr val="tx1"/>
                </a:solidFill>
              </a:rPr>
              <a:t>(</a:t>
            </a:r>
            <a:r>
              <a:rPr kumimoji="1" lang="zh-TW" altLang="en-US" sz="2000" dirty="0" smtClean="0">
                <a:solidFill>
                  <a:schemeClr val="tx1"/>
                </a:solidFill>
              </a:rPr>
              <a:t>路徑</a:t>
            </a:r>
            <a:r>
              <a:rPr kumimoji="1" lang="en-US" altLang="zh-TW" sz="2000" dirty="0" smtClean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kumimoji="1" lang="en-US" altLang="zh-TW" sz="2000" dirty="0" smtClean="0">
                <a:solidFill>
                  <a:schemeClr val="tx1"/>
                </a:solidFill>
              </a:rPr>
              <a:t>/home/</a:t>
            </a:r>
            <a:r>
              <a:rPr kumimoji="1" lang="en-US" altLang="zh-TW" sz="2000" dirty="0" err="1" smtClean="0">
                <a:solidFill>
                  <a:schemeClr val="tx1"/>
                </a:solidFill>
              </a:rPr>
              <a:t>bowen</a:t>
            </a:r>
            <a:endParaRPr kumimoji="1" lang="en-US" altLang="zh-TW" sz="2000" dirty="0" smtClean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zh-TW" altLang="en-US" sz="1600" dirty="0" smtClean="0">
                <a:solidFill>
                  <a:schemeClr val="tx1"/>
                </a:solidFill>
              </a:rPr>
              <a:t>如果小叮噹想前往下一道任意門 </a:t>
            </a:r>
            <a:r>
              <a:rPr kumimoji="1" lang="en-US" altLang="zh-TW" sz="1600" dirty="0" smtClean="0">
                <a:solidFill>
                  <a:schemeClr val="tx1"/>
                </a:solidFill>
              </a:rPr>
              <a:t>folder1</a:t>
            </a:r>
          </a:p>
          <a:p>
            <a:pPr marL="342900" indent="-342900">
              <a:buFont typeface="Arial" charset="0"/>
              <a:buChar char="•"/>
            </a:pPr>
            <a:r>
              <a:rPr kumimoji="1" lang="zh-TW" altLang="en-US" sz="1600" b="1" dirty="0" smtClean="0">
                <a:solidFill>
                  <a:schemeClr val="tx1"/>
                </a:solidFill>
              </a:rPr>
              <a:t>小叮噹說：我想去 </a:t>
            </a:r>
            <a:r>
              <a:rPr kumimoji="1" lang="en-US" altLang="zh-TW" sz="1600" b="1" dirty="0" smtClean="0">
                <a:solidFill>
                  <a:schemeClr val="tx1"/>
                </a:solidFill>
              </a:rPr>
              <a:t>./folder1</a:t>
            </a:r>
            <a:endParaRPr kumimoji="1" lang="en-US" altLang="zh-TW" sz="1600" b="1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en-US" altLang="zh-TW" sz="1600" b="1" dirty="0" smtClean="0">
                <a:solidFill>
                  <a:schemeClr val="tx1"/>
                </a:solidFill>
              </a:rPr>
              <a:t>./folder1</a:t>
            </a:r>
            <a:r>
              <a:rPr kumimoji="1" lang="zh-TW" altLang="en-US" sz="1600" b="1" dirty="0" smtClean="0">
                <a:solidFill>
                  <a:schemeClr val="tx1"/>
                </a:solidFill>
              </a:rPr>
              <a:t> 等於 </a:t>
            </a:r>
            <a:r>
              <a:rPr kumimoji="1" lang="en-US" altLang="zh-TW" sz="1600" b="1" dirty="0" smtClean="0">
                <a:solidFill>
                  <a:schemeClr val="tx1"/>
                </a:solidFill>
              </a:rPr>
              <a:t>folder1</a:t>
            </a:r>
          </a:p>
          <a:p>
            <a:pPr marL="342900" indent="-342900">
              <a:buFont typeface="Arial" charset="0"/>
              <a:buChar char="•"/>
            </a:pPr>
            <a:r>
              <a:rPr kumimoji="1" lang="en-US" altLang="zh-TW" sz="1600" b="1" dirty="0" smtClean="0">
                <a:solidFill>
                  <a:schemeClr val="tx1"/>
                </a:solidFill>
              </a:rPr>
              <a:t>./</a:t>
            </a:r>
            <a:r>
              <a:rPr kumimoji="1" lang="zh-TW" altLang="en-US" sz="1600" b="1" dirty="0" smtClean="0">
                <a:solidFill>
                  <a:schemeClr val="tx1"/>
                </a:solidFill>
              </a:rPr>
              <a:t> </a:t>
            </a:r>
            <a:r>
              <a:rPr kumimoji="1" lang="zh-TW" altLang="en-US" sz="1600" dirty="0" smtClean="0">
                <a:solidFill>
                  <a:schemeClr val="tx1"/>
                </a:solidFill>
              </a:rPr>
              <a:t>在</a:t>
            </a:r>
            <a:r>
              <a:rPr kumimoji="1" lang="zh-TW" altLang="en-US" sz="1600" dirty="0">
                <a:solidFill>
                  <a:schemeClr val="tx1"/>
                </a:solidFill>
              </a:rPr>
              <a:t>此</a:t>
            </a:r>
            <a:r>
              <a:rPr kumimoji="1" lang="zh-TW" altLang="en-US" sz="1600" dirty="0" smtClean="0">
                <a:solidFill>
                  <a:schemeClr val="tx1"/>
                </a:solidFill>
              </a:rPr>
              <a:t>可說可不說，看你開心，開心就好</a:t>
            </a:r>
            <a:endParaRPr kumimoji="1" lang="en-US" altLang="zh-TW" sz="1600" dirty="0" smtClean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zh-TW" altLang="en-US" sz="1600" dirty="0" smtClean="0">
                <a:solidFill>
                  <a:schemeClr val="tx1"/>
                </a:solidFill>
              </a:rPr>
              <a:t>我很開心，所以我都會說 </a:t>
            </a:r>
            <a:r>
              <a:rPr kumimoji="1" lang="en-US" altLang="zh-TW" sz="1600" dirty="0" smtClean="0">
                <a:solidFill>
                  <a:schemeClr val="tx1"/>
                </a:solidFill>
              </a:rPr>
              <a:t>./</a:t>
            </a:r>
            <a:r>
              <a:rPr kumimoji="1" lang="zh-TW" altLang="en-US" sz="1600" dirty="0" smtClean="0">
                <a:solidFill>
                  <a:schemeClr val="tx1"/>
                </a:solidFill>
              </a:rPr>
              <a:t>  </a:t>
            </a:r>
            <a:r>
              <a:rPr kumimoji="1" lang="en-US" altLang="zh-TW" sz="1600" dirty="0" smtClean="0">
                <a:solidFill>
                  <a:schemeClr val="tx1"/>
                </a:solidFill>
              </a:rPr>
              <a:t>(^_^)</a:t>
            </a:r>
          </a:p>
        </p:txBody>
      </p:sp>
    </p:spTree>
    <p:extLst>
      <p:ext uri="{BB962C8B-B14F-4D97-AF65-F5344CB8AC3E}">
        <p14:creationId xmlns:p14="http://schemas.microsoft.com/office/powerpoint/2010/main" val="155383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1384</TotalTime>
  <Words>1722</Words>
  <Application>Microsoft Macintosh PowerPoint</Application>
  <PresentationFormat>寬螢幕</PresentationFormat>
  <Paragraphs>404</Paragraphs>
  <Slides>35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44" baseType="lpstr">
      <vt:lpstr>Calibri</vt:lpstr>
      <vt:lpstr>Calibri Light</vt:lpstr>
      <vt:lpstr>Consolas</vt:lpstr>
      <vt:lpstr>Mangal</vt:lpstr>
      <vt:lpstr>Microsoft JhengHei</vt:lpstr>
      <vt:lpstr>PingFang TC</vt:lpstr>
      <vt:lpstr>新細明體</vt:lpstr>
      <vt:lpstr>Arial</vt:lpstr>
      <vt:lpstr>Office 佈景主題</vt:lpstr>
      <vt:lpstr>MIS132 – Lecture 3</vt:lpstr>
      <vt:lpstr>Outline</vt:lpstr>
      <vt:lpstr>相對路徑 relative path vs 絕對路徑 absolute path</vt:lpstr>
      <vt:lpstr>相對路徑 relative path vs 絕對路徑 absolute path</vt:lpstr>
      <vt:lpstr>相對路徑 relative path vs 絕對路徑 absolute path</vt:lpstr>
      <vt:lpstr>相對路徑 relative path vs 絕對路徑 absolute path</vt:lpstr>
      <vt:lpstr>相對路徑 relative path vs 絕對路徑 absolute path</vt:lpstr>
      <vt:lpstr>相對路徑 relative path vs 絕對路徑 absolute path</vt:lpstr>
      <vt:lpstr>相對路徑 relative path vs 絕對路徑 absolute path</vt:lpstr>
      <vt:lpstr>相對路徑 relative path vs 絕對路徑 absolute path</vt:lpstr>
      <vt:lpstr>相對路徑 relative path vs 絕對路徑 absolute path</vt:lpstr>
      <vt:lpstr>相對路徑 relative path vs 絕對路徑 absolute path</vt:lpstr>
      <vt:lpstr>相對路徑 relative path vs 絕對路徑 absolute path</vt:lpstr>
      <vt:lpstr>相對路徑 relative path vs 絕對路徑 absolute path</vt:lpstr>
      <vt:lpstr>相對路徑 relative path vs 絕對路徑 absolute path</vt:lpstr>
      <vt:lpstr>相對路徑 relative path vs 絕對路徑 absolute path</vt:lpstr>
      <vt:lpstr>Why writing functions is important?</vt:lpstr>
      <vt:lpstr>Why writing functions is important?</vt:lpstr>
      <vt:lpstr>Why writing functions is important?</vt:lpstr>
      <vt:lpstr>How to write a function in C?</vt:lpstr>
      <vt:lpstr>More manageable</vt:lpstr>
      <vt:lpstr>More manageable</vt:lpstr>
      <vt:lpstr>More manageable</vt:lpstr>
      <vt:lpstr>More manageable</vt:lpstr>
      <vt:lpstr>More manageable</vt:lpstr>
      <vt:lpstr>More manageable</vt:lpstr>
      <vt:lpstr>More manageable</vt:lpstr>
      <vt:lpstr>More manageable</vt:lpstr>
      <vt:lpstr>More manageable</vt:lpstr>
      <vt:lpstr>More manageable</vt:lpstr>
      <vt:lpstr>More manageable</vt:lpstr>
      <vt:lpstr>More manageable</vt:lpstr>
      <vt:lpstr>Recursion 遞迴</vt:lpstr>
      <vt:lpstr>“我一直都想證明：  努力是能夠超越天才的”                                 – 李洛克</vt:lpstr>
      <vt:lpstr>Practice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MIS132 – Lecture 2</dc:title>
  <dc:creator>BoWen Kuo</dc:creator>
  <cp:lastModifiedBy>BoWen Kuo</cp:lastModifiedBy>
  <cp:revision>72</cp:revision>
  <dcterms:created xsi:type="dcterms:W3CDTF">2018-03-14T14:16:49Z</dcterms:created>
  <dcterms:modified xsi:type="dcterms:W3CDTF">2018-03-22T01:14:11Z</dcterms:modified>
</cp:coreProperties>
</file>